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</p:sldMasterIdLst>
  <p:notesMasterIdLst>
    <p:notesMasterId r:id="rId63"/>
  </p:notesMasterIdLst>
  <p:sldIdLst>
    <p:sldId id="256" r:id="rId3"/>
    <p:sldId id="308" r:id="rId4"/>
    <p:sldId id="309" r:id="rId5"/>
    <p:sldId id="310" r:id="rId6"/>
    <p:sldId id="367" r:id="rId7"/>
    <p:sldId id="311" r:id="rId8"/>
    <p:sldId id="312" r:id="rId9"/>
    <p:sldId id="368" r:id="rId10"/>
    <p:sldId id="313" r:id="rId11"/>
    <p:sldId id="314" r:id="rId12"/>
    <p:sldId id="315" r:id="rId13"/>
    <p:sldId id="316" r:id="rId14"/>
    <p:sldId id="317" r:id="rId15"/>
    <p:sldId id="318" r:id="rId16"/>
    <p:sldId id="364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69" r:id="rId29"/>
    <p:sldId id="370" r:id="rId30"/>
    <p:sldId id="371" r:id="rId31"/>
    <p:sldId id="372" r:id="rId32"/>
    <p:sldId id="373" r:id="rId33"/>
    <p:sldId id="331" r:id="rId34"/>
    <p:sldId id="366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65" r:id="rId45"/>
    <p:sldId id="343" r:id="rId46"/>
    <p:sldId id="344" r:id="rId47"/>
    <p:sldId id="345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</p:sldIdLst>
  <p:sldSz cx="9144000" cy="6858000" type="screen4x3"/>
  <p:notesSz cx="6858000" cy="9144000"/>
  <p:embeddedFontLst>
    <p:embeddedFont>
      <p:font typeface="Microsoft JhengHei" panose="020B0604030504040204" pitchFamily="34" charset="-120"/>
      <p:regular r:id="rId64"/>
      <p:bold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Source Sans Pro" panose="020B0503030403020204" pitchFamily="34" charset="0"/>
      <p:regular r:id="rId70"/>
      <p:bold r:id="rId71"/>
      <p:italic r:id="rId72"/>
      <p:boldItalic r:id="rId73"/>
    </p:embeddedFont>
    <p:embeddedFont>
      <p:font typeface="Source Sans Pro SemiBold" panose="020B0603030403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0" roundtripDataSignature="AMtx7mhWmpTCRUfcQzvVw8o+CoxTGMIx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71E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68B1C-FCBF-42D8-9915-E4F17CC447D1}">
  <a:tblStyle styleId="{8D368B1C-FCBF-42D8-9915-E4F17CC447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14" autoAdjust="0"/>
  </p:normalViewPr>
  <p:slideViewPr>
    <p:cSldViewPr snapToGrid="0">
      <p:cViewPr varScale="1">
        <p:scale>
          <a:sx n="101" d="100"/>
          <a:sy n="101" d="100"/>
        </p:scale>
        <p:origin x="19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1.fntdata"/><Relationship Id="rId123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12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124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12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3.fntdata"/><Relationship Id="rId120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9764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254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513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23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357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407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770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471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81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2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7668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72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833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046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6606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589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8291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448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871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Softmax</a:t>
            </a:r>
            <a:r>
              <a:rPr lang="zh-TW" altLang="en-US" dirty="0"/>
              <a:t>適用多個答案</a:t>
            </a:r>
            <a:r>
              <a:rPr lang="en-US" altLang="zh-TW" dirty="0"/>
              <a:t>(multi-label)</a:t>
            </a:r>
            <a:endParaRPr dirty="0"/>
          </a:p>
        </p:txBody>
      </p:sp>
      <p:sp>
        <p:nvSpPr>
          <p:cNvPr id="793" name="Google Shape;793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314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比較常見的有以下四種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之後會逐一介紹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373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192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85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909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182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202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796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69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422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7618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0234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9100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675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255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conda</a:t>
            </a:r>
            <a:r>
              <a:rPr lang="en-US" baseline="0" dirty="0"/>
              <a:t> create</a:t>
            </a:r>
            <a:r>
              <a:rPr lang="zh-TW" altLang="en-US" baseline="0" dirty="0"/>
              <a:t> </a:t>
            </a:r>
            <a:r>
              <a:rPr lang="en-US" altLang="zh-TW" baseline="0" dirty="0"/>
              <a:t>–name</a:t>
            </a:r>
            <a:r>
              <a:rPr lang="zh-TW" altLang="en-US" baseline="0" dirty="0"/>
              <a:t>創造環境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source activate name </a:t>
            </a:r>
            <a:r>
              <a:rPr lang="zh-TW" altLang="en-US" dirty="0"/>
              <a:t>用什麼環境執行</a:t>
            </a:r>
            <a:r>
              <a:rPr lang="en-US" baseline="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38478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pic ref: Wikipedia of saddle point</a:t>
            </a:r>
            <a:endParaRPr dirty="0"/>
          </a:p>
        </p:txBody>
      </p:sp>
      <p:sp>
        <p:nvSpPr>
          <p:cNvPr id="869" name="Google Shape;86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603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8676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3571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3100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40115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423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41780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116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7725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556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conda</a:t>
            </a:r>
            <a:r>
              <a:rPr lang="en-US" baseline="0" dirty="0"/>
              <a:t> create</a:t>
            </a:r>
            <a:r>
              <a:rPr lang="zh-TW" altLang="en-US" baseline="0" dirty="0"/>
              <a:t> </a:t>
            </a:r>
            <a:r>
              <a:rPr lang="en-US" altLang="zh-TW" baseline="0" dirty="0"/>
              <a:t>–name</a:t>
            </a:r>
            <a:r>
              <a:rPr lang="zh-TW" altLang="en-US" baseline="0" dirty="0"/>
              <a:t>創造環境</a:t>
            </a:r>
            <a:endParaRPr lang="en-US" altLang="zh-TW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source activate name </a:t>
            </a:r>
            <a:r>
              <a:rPr lang="zh-TW" altLang="en-US" dirty="0"/>
              <a:t>用什麼環境執行</a:t>
            </a:r>
            <a:r>
              <a:rPr lang="en-US" baseline="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098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252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4180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751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769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17386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38326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9588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6207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9874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528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4183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184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402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18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676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7"/>
          <p:cNvSpPr txBox="1">
            <a:spLocks noGrp="1"/>
          </p:cNvSpPr>
          <p:nvPr>
            <p:ph type="ctrTitle"/>
          </p:nvPr>
        </p:nvSpPr>
        <p:spPr>
          <a:xfrm>
            <a:off x="2742126" y="2576177"/>
            <a:ext cx="6083390" cy="9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ource Sans Pro SemiBold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7"/>
          <p:cNvSpPr txBox="1">
            <a:spLocks noGrp="1"/>
          </p:cNvSpPr>
          <p:nvPr>
            <p:ph type="subTitle" idx="1"/>
          </p:nvPr>
        </p:nvSpPr>
        <p:spPr>
          <a:xfrm>
            <a:off x="2742126" y="3845623"/>
            <a:ext cx="4591362" cy="6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8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8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683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0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108"/>
          <p:cNvCxnSpPr/>
          <p:nvPr/>
        </p:nvCxnSpPr>
        <p:spPr>
          <a:xfrm>
            <a:off x="506099" y="490193"/>
            <a:ext cx="0" cy="518474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2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112"/>
          <p:cNvCxnSpPr/>
          <p:nvPr/>
        </p:nvCxnSpPr>
        <p:spPr>
          <a:xfrm>
            <a:off x="506099" y="490193"/>
            <a:ext cx="0" cy="518474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0"/>
          <p:cNvSpPr txBox="1">
            <a:spLocks noGrp="1"/>
          </p:cNvSpPr>
          <p:nvPr>
            <p:ph type="title"/>
          </p:nvPr>
        </p:nvSpPr>
        <p:spPr>
          <a:xfrm>
            <a:off x="843939" y="4509249"/>
            <a:ext cx="6733095" cy="76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110"/>
          <p:cNvCxnSpPr/>
          <p:nvPr/>
        </p:nvCxnSpPr>
        <p:spPr>
          <a:xfrm>
            <a:off x="620652" y="4583723"/>
            <a:ext cx="0" cy="518474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bg>
      <p:bgPr>
        <a:solidFill>
          <a:schemeClr val="dk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1"/>
          <p:cNvSpPr txBox="1">
            <a:spLocks noGrp="1"/>
          </p:cNvSpPr>
          <p:nvPr>
            <p:ph type="title"/>
          </p:nvPr>
        </p:nvSpPr>
        <p:spPr>
          <a:xfrm>
            <a:off x="843939" y="4509249"/>
            <a:ext cx="6733095" cy="76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111"/>
          <p:cNvCxnSpPr/>
          <p:nvPr/>
        </p:nvCxnSpPr>
        <p:spPr>
          <a:xfrm>
            <a:off x="620652" y="4583723"/>
            <a:ext cx="0" cy="518474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6"/>
          <p:cNvSpPr txBox="1">
            <a:spLocks noGrp="1"/>
          </p:cNvSpPr>
          <p:nvPr>
            <p:ph type="title"/>
          </p:nvPr>
        </p:nvSpPr>
        <p:spPr>
          <a:xfrm>
            <a:off x="628650" y="459501"/>
            <a:ext cx="7886700" cy="64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  <a:defRPr sz="3200" b="0" i="0" u="none" strike="noStrike" cap="none">
                <a:solidFill>
                  <a:srgbClr val="2F2F2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6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F2F2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83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Microsoft JhengHei"/>
              <a:buChar char="─"/>
              <a:defRPr sz="2200" b="0" i="0" u="none" strike="noStrike" cap="none">
                <a:solidFill>
                  <a:srgbClr val="2F2F2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Google Shape;12;p10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Google Shape;13;p10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" name="Google Shape;14;p10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ADADA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9"/>
          <p:cNvSpPr txBox="1">
            <a:spLocks noGrp="1"/>
          </p:cNvSpPr>
          <p:nvPr>
            <p:ph type="title"/>
          </p:nvPr>
        </p:nvSpPr>
        <p:spPr>
          <a:xfrm>
            <a:off x="628650" y="459501"/>
            <a:ext cx="7886700" cy="64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E6E6E"/>
              </a:buClr>
              <a:buSzPts val="3200"/>
              <a:buFont typeface="Source Sans Pro SemiBold"/>
              <a:buNone/>
              <a:defRPr sz="3200" b="0" i="0" u="none" strike="noStrike" cap="none">
                <a:solidFill>
                  <a:srgbClr val="6E6E6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109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6E6E6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83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200"/>
              <a:buFont typeface="Microsoft JhengHei"/>
              <a:buChar char="─"/>
              <a:defRPr sz="2200" b="0" i="0" u="none" strike="noStrike" cap="none">
                <a:solidFill>
                  <a:srgbClr val="6E6E6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" name="Google Shape;44;p10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Google Shape;45;p10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" name="Google Shape;46;p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gp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nvidia.com/rdp/cudnn-download" TargetMode="External"/><Relationship Id="rId4" Type="http://schemas.openxmlformats.org/officeDocument/2006/relationships/hyperlink" Target="https://developer.nvidia.com/cuda-90-download-archiv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tw_dsconf/ss-70083878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ras.io" TargetMode="External"/><Relationship Id="rId4" Type="http://schemas.openxmlformats.org/officeDocument/2006/relationships/hyperlink" Target="https://www.youtube.com/watch?v=b99UVkWzYTQ&amp;list=PLjJh1vlSEYgvGod9wWiydumYl8hOXixN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l="17481" t="12450" r="15783" b="54074"/>
          <a:stretch/>
        </p:blipFill>
        <p:spPr>
          <a:xfrm rot="10800000" flipH="1">
            <a:off x="0" y="-3"/>
            <a:ext cx="9144000" cy="4586957"/>
          </a:xfrm>
          <a:prstGeom prst="rect">
            <a:avLst/>
          </a:prstGeom>
          <a:solidFill>
            <a:schemeClr val="accent1">
              <a:alpha val="83921"/>
            </a:schemeClr>
          </a:solidFill>
          <a:ln>
            <a:noFill/>
          </a:ln>
        </p:spPr>
      </p:pic>
      <p:sp>
        <p:nvSpPr>
          <p:cNvPr id="58" name="Google Shape;58;p1"/>
          <p:cNvSpPr txBox="1">
            <a:spLocks noGrp="1"/>
          </p:cNvSpPr>
          <p:nvPr>
            <p:ph type="ctrTitle"/>
          </p:nvPr>
        </p:nvSpPr>
        <p:spPr>
          <a:xfrm>
            <a:off x="2801301" y="4028690"/>
            <a:ext cx="5951474" cy="77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urce Sans Pro SemiBold"/>
              <a:buNone/>
            </a:pPr>
            <a:r>
              <a:rPr lang="en-US" sz="4000"/>
              <a:t>Deep learning with Keras</a:t>
            </a:r>
            <a:endParaRPr sz="4000"/>
          </a:p>
        </p:txBody>
      </p:sp>
      <p:sp>
        <p:nvSpPr>
          <p:cNvPr id="59" name="Google Shape;59;p1"/>
          <p:cNvSpPr txBox="1">
            <a:spLocks noGrp="1"/>
          </p:cNvSpPr>
          <p:nvPr>
            <p:ph type="subTitle" idx="1"/>
          </p:nvPr>
        </p:nvSpPr>
        <p:spPr>
          <a:xfrm>
            <a:off x="2822567" y="4701796"/>
            <a:ext cx="6013425" cy="6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SzPts val="2800"/>
            </a:pPr>
            <a:r>
              <a:rPr lang="en-US" sz="2800" dirty="0" err="1"/>
              <a:t>劉慈恩、李</a:t>
            </a:r>
            <a:r>
              <a:rPr lang="en-US" sz="2800"/>
              <a:t>   方</a:t>
            </a:r>
            <a:endParaRPr lang="en-US" sz="2800" dirty="0"/>
          </a:p>
        </p:txBody>
      </p:sp>
      <p:grpSp>
        <p:nvGrpSpPr>
          <p:cNvPr id="60" name="Google Shape;60;p1"/>
          <p:cNvGrpSpPr/>
          <p:nvPr/>
        </p:nvGrpSpPr>
        <p:grpSpPr>
          <a:xfrm>
            <a:off x="874430" y="4055545"/>
            <a:ext cx="1566000" cy="1512000"/>
            <a:chOff x="878544" y="2402088"/>
            <a:chExt cx="1872000" cy="1872001"/>
          </a:xfrm>
        </p:grpSpPr>
        <p:sp>
          <p:nvSpPr>
            <p:cNvPr id="61" name="Google Shape;61;p1"/>
            <p:cNvSpPr/>
            <p:nvPr/>
          </p:nvSpPr>
          <p:spPr>
            <a:xfrm>
              <a:off x="878544" y="2402088"/>
              <a:ext cx="1872000" cy="187200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8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800" b="0" i="0" u="none" strike="noStrike" cap="none">
                <a:solidFill>
                  <a:schemeClr val="l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endParaRPr>
            </a:p>
          </p:txBody>
        </p:sp>
        <p:pic>
          <p:nvPicPr>
            <p:cNvPr id="62" name="Google Shape;62;p1"/>
            <p:cNvPicPr preferRelativeResize="0"/>
            <p:nvPr/>
          </p:nvPicPr>
          <p:blipFill rotWithShape="1">
            <a:blip r:embed="rId4">
              <a:alphaModFix/>
            </a:blip>
            <a:srcRect r="42867" b="39316"/>
            <a:stretch/>
          </p:blipFill>
          <p:spPr>
            <a:xfrm>
              <a:off x="1158758" y="2402088"/>
              <a:ext cx="1591786" cy="1872001"/>
            </a:xfrm>
            <a:custGeom>
              <a:avLst/>
              <a:gdLst/>
              <a:ahLst/>
              <a:cxnLst/>
              <a:rect l="l" t="t" r="r" b="b"/>
              <a:pathLst>
                <a:path w="1591786" h="1872001" extrusionOk="0">
                  <a:moveTo>
                    <a:pt x="0" y="0"/>
                  </a:moveTo>
                  <a:lnTo>
                    <a:pt x="1591786" y="0"/>
                  </a:lnTo>
                  <a:lnTo>
                    <a:pt x="1591786" y="1872001"/>
                  </a:lnTo>
                  <a:lnTo>
                    <a:pt x="0" y="1872001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 dirty="0"/>
              <a:t>Datasets: Visualization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9958" r="1066" b="5544"/>
          <a:stretch/>
        </p:blipFill>
        <p:spPr>
          <a:xfrm>
            <a:off x="871937" y="1398747"/>
            <a:ext cx="7400125" cy="50464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Data Preprocessing: split data</a:t>
            </a:r>
            <a:endParaRPr/>
          </a:p>
        </p:txBody>
      </p:sp>
      <p:sp>
        <p:nvSpPr>
          <p:cNvPr id="552" name="Google Shape;552;p60"/>
          <p:cNvSpPr/>
          <p:nvPr/>
        </p:nvSpPr>
        <p:spPr>
          <a:xfrm>
            <a:off x="435006" y="1862247"/>
            <a:ext cx="8469297" cy="4795498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numpy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b="0" i="0" u="none" strike="noStrike" cap="none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Read file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=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np.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genfromtxt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'./dataset/2409.csv',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delimiter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','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dtype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None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)[1:]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#prices = </a:t>
            </a:r>
            <a:r>
              <a:rPr lang="en-US" sz="1800" dirty="0" err="1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np.array</a:t>
            </a:r>
            <a:r>
              <a:rPr lang="en-US" sz="1800" dirty="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([close for date, open, high, low, close in data]).</a:t>
            </a:r>
            <a:r>
              <a:rPr lang="en-US" sz="1800" dirty="0" err="1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astype</a:t>
            </a:r>
            <a:r>
              <a:rPr lang="en-US" sz="1800" dirty="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(np.float64)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date = data[:, 0]</a:t>
            </a:r>
            <a:r>
              <a:rPr lang="en-US" sz="1800" dirty="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# first column</a:t>
            </a:r>
            <a:endParaRPr sz="1800" dirty="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 = data[:, 1]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= data[:, 2]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 = data[:, 3]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close= data[:, 4] 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prices =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np.array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(close).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astype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(np.float64)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Split </a:t>
            </a:r>
            <a:r>
              <a:rPr lang="en-US" sz="18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trainset</a:t>
            </a: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en-US" sz="18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testset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Ratio: 8(training): 2(testing)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train_size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</a:t>
            </a:r>
            <a:r>
              <a:rPr lang="en-US" sz="1800" dirty="0" err="1">
                <a:solidFill>
                  <a:srgbClr val="F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len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(prices) * 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0.8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train, test = prices[: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train_size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], prices[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train_size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1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Data Preprocessing: Sequential Data</a:t>
            </a:r>
            <a:endParaRPr/>
          </a:p>
        </p:txBody>
      </p:sp>
      <p:sp>
        <p:nvSpPr>
          <p:cNvPr id="558" name="Google Shape;558;p61"/>
          <p:cNvSpPr txBox="1">
            <a:spLocks noGrp="1"/>
          </p:cNvSpPr>
          <p:nvPr>
            <p:ph type="body" idx="1"/>
          </p:nvPr>
        </p:nvSpPr>
        <p:spPr>
          <a:xfrm>
            <a:off x="628650" y="1338605"/>
            <a:ext cx="6677497" cy="135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lnSpc>
                <a:spcPct val="125000"/>
              </a:lnSpc>
              <a:spcBef>
                <a:spcPts val="0"/>
              </a:spcBef>
              <a:buSzPts val="2400"/>
            </a:pPr>
            <a:r>
              <a:rPr lang="en-US" dirty="0"/>
              <a:t>input: N days as training sample</a:t>
            </a:r>
            <a:endParaRPr dirty="0"/>
          </a:p>
          <a:p>
            <a:pPr marL="228600" lvl="0" indent="-228600">
              <a:lnSpc>
                <a:spcPct val="125000"/>
              </a:lnSpc>
              <a:buSzPts val="2400"/>
            </a:pPr>
            <a:r>
              <a:rPr lang="en-US" dirty="0"/>
              <a:t>output: 1 day as </a:t>
            </a:r>
            <a:r>
              <a:rPr lang="en-US" dirty="0" err="1"/>
              <a:t>groundtruth</a:t>
            </a:r>
            <a:endParaRPr lang="en-US" dirty="0"/>
          </a:p>
          <a:p>
            <a:pPr marL="228600" lvl="0" indent="-228600" algn="l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endParaRPr dirty="0"/>
          </a:p>
        </p:txBody>
      </p:sp>
      <p:grpSp>
        <p:nvGrpSpPr>
          <p:cNvPr id="559" name="Google Shape;559;p61"/>
          <p:cNvGrpSpPr/>
          <p:nvPr/>
        </p:nvGrpSpPr>
        <p:grpSpPr>
          <a:xfrm>
            <a:off x="744717" y="2909906"/>
            <a:ext cx="7654566" cy="2564118"/>
            <a:chOff x="744717" y="2308848"/>
            <a:chExt cx="7654566" cy="2157568"/>
          </a:xfrm>
        </p:grpSpPr>
        <p:sp>
          <p:nvSpPr>
            <p:cNvPr id="560" name="Google Shape;560;p61"/>
            <p:cNvSpPr/>
            <p:nvPr/>
          </p:nvSpPr>
          <p:spPr>
            <a:xfrm>
              <a:off x="744717" y="2308848"/>
              <a:ext cx="1159497" cy="215756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raw data</a:t>
              </a:r>
              <a:endParaRPr sz="15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[ 37.62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37.62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40.19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endParaRPr dirty="0"/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endParaRPr dirty="0"/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7.35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7.45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7.97 ]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2545630" y="2308848"/>
              <a:ext cx="3891384" cy="215756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input</a:t>
              </a:r>
              <a:endParaRPr sz="15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[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[37.62, 37.62, 40.19, 39.05, 38.48], 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[37.62, 40.19, 39.05, 38.48, 39.05], 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[7.37, 7.41, 7.07, 7.33, 7.35]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[7.41, 7.07, 7.33, 7.35, 7.45]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]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2" name="Google Shape;562;p61"/>
            <p:cNvSpPr/>
            <p:nvPr/>
          </p:nvSpPr>
          <p:spPr>
            <a:xfrm>
              <a:off x="7078431" y="2308848"/>
              <a:ext cx="1320852" cy="215756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output</a:t>
              </a:r>
              <a:endParaRPr sz="15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[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[39.05], 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[37.91],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              .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              .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[7.45]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[7.97]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]</a:t>
              </a:r>
              <a:endParaRPr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563" name="Google Shape;563;p61"/>
            <p:cNvCxnSpPr/>
            <p:nvPr/>
          </p:nvCxnSpPr>
          <p:spPr>
            <a:xfrm>
              <a:off x="1969630" y="3365174"/>
              <a:ext cx="5040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9" name="Google Shape;563;p61"/>
          <p:cNvCxnSpPr/>
          <p:nvPr/>
        </p:nvCxnSpPr>
        <p:spPr>
          <a:xfrm>
            <a:off x="6503907" y="4155394"/>
            <a:ext cx="504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Data Preprocessing: Sequential Data</a:t>
            </a:r>
            <a:endParaRPr/>
          </a:p>
        </p:txBody>
      </p:sp>
      <p:sp>
        <p:nvSpPr>
          <p:cNvPr id="569" name="Google Shape;569;p62"/>
          <p:cNvSpPr/>
          <p:nvPr/>
        </p:nvSpPr>
        <p:spPr>
          <a:xfrm>
            <a:off x="744717" y="1795541"/>
            <a:ext cx="7654566" cy="396450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transform_dataset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N days as training sample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dataX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[dataset[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:(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range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len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(dataset)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1 day as </a:t>
            </a:r>
            <a:r>
              <a:rPr lang="en-US" sz="18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groundtruth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[dataset[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range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len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(dataset)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return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np.</a:t>
            </a:r>
            <a:r>
              <a:rPr lang="en-US" sz="1800" dirty="0" err="1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array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dataX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np.</a:t>
            </a:r>
            <a:r>
              <a:rPr lang="en-US" sz="1800" dirty="0" err="1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array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Set N(</a:t>
            </a:r>
            <a:r>
              <a:rPr lang="en-US" sz="18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= 5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trainX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transform_dataset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(train,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testX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rgbClr val="FFC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transform_dataset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(test,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3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 dirty="0"/>
              <a:t>Building Model in </a:t>
            </a:r>
            <a:r>
              <a:rPr lang="en-US" dirty="0" err="1"/>
              <a:t>Keras</a:t>
            </a:r>
            <a:endParaRPr dirty="0"/>
          </a:p>
        </p:txBody>
      </p:sp>
      <p:sp>
        <p:nvSpPr>
          <p:cNvPr id="575" name="Google Shape;575;p63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Define Model</a:t>
            </a:r>
            <a:endParaRPr dirty="0"/>
          </a:p>
          <a:p>
            <a:pPr marL="685800" lvl="1" indent="-228600"/>
            <a:r>
              <a:rPr lang="en-US" dirty="0"/>
              <a:t>Define </a:t>
            </a:r>
            <a:r>
              <a:rPr lang="en-US" altLang="zh-TW" b="1" dirty="0">
                <a:solidFill>
                  <a:srgbClr val="0070C0"/>
                </a:solidFill>
              </a:rPr>
              <a:t>neurons</a:t>
            </a:r>
            <a:r>
              <a:rPr lang="en-US" altLang="zh-TW" dirty="0"/>
              <a:t> of every </a:t>
            </a:r>
            <a:r>
              <a:rPr lang="en-US" dirty="0"/>
              <a:t>hidden layer</a:t>
            </a:r>
            <a:endParaRPr dirty="0"/>
          </a:p>
          <a:p>
            <a:pPr marL="685800" lvl="1" indent="-228600"/>
            <a:r>
              <a:rPr lang="en-US" dirty="0"/>
              <a:t>Define the </a:t>
            </a:r>
            <a:r>
              <a:rPr lang="en-US" b="1" dirty="0">
                <a:solidFill>
                  <a:srgbClr val="0070C0"/>
                </a:solidFill>
              </a:rPr>
              <a:t>activation function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Compile Model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Define </a:t>
            </a:r>
            <a:r>
              <a:rPr lang="en-US" b="1" dirty="0">
                <a:solidFill>
                  <a:srgbClr val="0070C0"/>
                </a:solidFill>
              </a:rPr>
              <a:t>loss function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optimizer</a:t>
            </a:r>
            <a:endParaRPr b="1" dirty="0">
              <a:solidFill>
                <a:srgbClr val="0070C0"/>
              </a:solidFill>
            </a:endParaRPr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Parameters: learning rate, momentum…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Fit Model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Let model view data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3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 dirty="0"/>
              <a:t>Define Model</a:t>
            </a:r>
            <a:endParaRPr dirty="0"/>
          </a:p>
        </p:txBody>
      </p:sp>
      <p:sp>
        <p:nvSpPr>
          <p:cNvPr id="575" name="Google Shape;575;p63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Define Model</a:t>
            </a:r>
            <a:endParaRPr dirty="0"/>
          </a:p>
          <a:p>
            <a:pPr marL="685800" lvl="1" indent="-228600"/>
            <a:r>
              <a:rPr lang="en-US" dirty="0"/>
              <a:t>Define </a:t>
            </a:r>
            <a:r>
              <a:rPr lang="en-US" altLang="zh-TW" b="1" dirty="0">
                <a:solidFill>
                  <a:srgbClr val="0070C0"/>
                </a:solidFill>
              </a:rPr>
              <a:t>neurons</a:t>
            </a:r>
            <a:r>
              <a:rPr lang="en-US" altLang="zh-TW" dirty="0"/>
              <a:t> of every </a:t>
            </a:r>
            <a:r>
              <a:rPr lang="en-US" dirty="0"/>
              <a:t>hidden layer</a:t>
            </a:r>
            <a:endParaRPr dirty="0"/>
          </a:p>
          <a:p>
            <a:pPr marL="685800" lvl="1" indent="-228600"/>
            <a:r>
              <a:rPr lang="en-US" dirty="0"/>
              <a:t>Define the </a:t>
            </a:r>
            <a:r>
              <a:rPr lang="en-US" b="1" dirty="0">
                <a:solidFill>
                  <a:srgbClr val="0070C0"/>
                </a:solidFill>
              </a:rPr>
              <a:t>activation function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Compile Model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Define </a:t>
            </a:r>
            <a:r>
              <a:rPr lang="en-US" b="1" dirty="0">
                <a:solidFill>
                  <a:srgbClr val="0070C0"/>
                </a:solidFill>
              </a:rPr>
              <a:t>loss function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optimizer</a:t>
            </a:r>
            <a:endParaRPr b="1" dirty="0">
              <a:solidFill>
                <a:srgbClr val="0070C0"/>
              </a:solidFill>
            </a:endParaRPr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Parameters: learning rate, momentum…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Fit Model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Let model view data</a:t>
            </a:r>
            <a:endParaRPr dirty="0"/>
          </a:p>
        </p:txBody>
      </p:sp>
      <p:sp>
        <p:nvSpPr>
          <p:cNvPr id="4" name="Google Shape;582;p64"/>
          <p:cNvSpPr/>
          <p:nvPr/>
        </p:nvSpPr>
        <p:spPr>
          <a:xfrm>
            <a:off x="478466" y="3098512"/>
            <a:ext cx="7886700" cy="2880000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180000" tIns="180000" rIns="180000" bIns="1800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8830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5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</a:t>
            </a:r>
            <a:endParaRPr/>
          </a:p>
        </p:txBody>
      </p:sp>
      <p:sp>
        <p:nvSpPr>
          <p:cNvPr id="588" name="Google Shape;588;p65"/>
          <p:cNvSpPr txBox="1">
            <a:spLocks noGrp="1"/>
          </p:cNvSpPr>
          <p:nvPr>
            <p:ph type="body" idx="1"/>
          </p:nvPr>
        </p:nvSpPr>
        <p:spPr>
          <a:xfrm>
            <a:off x="690930" y="1269446"/>
            <a:ext cx="7131263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You want to build:</a:t>
            </a:r>
            <a:endParaRPr dirty="0"/>
          </a:p>
        </p:txBody>
      </p:sp>
      <p:grpSp>
        <p:nvGrpSpPr>
          <p:cNvPr id="589" name="Google Shape;589;p65"/>
          <p:cNvGrpSpPr/>
          <p:nvPr/>
        </p:nvGrpSpPr>
        <p:grpSpPr>
          <a:xfrm>
            <a:off x="2583708" y="2198041"/>
            <a:ext cx="5755861" cy="4254831"/>
            <a:chOff x="5424813" y="1965888"/>
            <a:chExt cx="4440593" cy="3310340"/>
          </a:xfrm>
        </p:grpSpPr>
        <p:cxnSp>
          <p:nvCxnSpPr>
            <p:cNvPr id="590" name="Google Shape;590;p65"/>
            <p:cNvCxnSpPr/>
            <p:nvPr/>
          </p:nvCxnSpPr>
          <p:spPr>
            <a:xfrm>
              <a:off x="5579501" y="3821094"/>
              <a:ext cx="2669498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591" name="Google Shape;591;p65"/>
            <p:cNvSpPr/>
            <p:nvPr/>
          </p:nvSpPr>
          <p:spPr>
            <a:xfrm>
              <a:off x="5424813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2" name="Google Shape;592;p65"/>
            <p:cNvSpPr/>
            <p:nvPr/>
          </p:nvSpPr>
          <p:spPr>
            <a:xfrm>
              <a:off x="6722065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3" name="Google Shape;593;p65"/>
            <p:cNvSpPr/>
            <p:nvPr/>
          </p:nvSpPr>
          <p:spPr>
            <a:xfrm>
              <a:off x="7995503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4" name="Google Shape;594;p65"/>
            <p:cNvSpPr/>
            <p:nvPr/>
          </p:nvSpPr>
          <p:spPr>
            <a:xfrm>
              <a:off x="6722065" y="4386401"/>
              <a:ext cx="432000" cy="432000"/>
            </a:xfrm>
            <a:prstGeom prst="ellipse">
              <a:avLst/>
            </a:prstGeom>
            <a:solidFill>
              <a:srgbClr val="373737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5" name="Google Shape;595;p65"/>
            <p:cNvSpPr/>
            <p:nvPr/>
          </p:nvSpPr>
          <p:spPr>
            <a:xfrm>
              <a:off x="6132920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6" name="Google Shape;596;p65"/>
            <p:cNvSpPr/>
            <p:nvPr/>
          </p:nvSpPr>
          <p:spPr>
            <a:xfrm>
              <a:off x="6712182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7" name="Google Shape;597;p65"/>
            <p:cNvSpPr/>
            <p:nvPr/>
          </p:nvSpPr>
          <p:spPr>
            <a:xfrm>
              <a:off x="7329016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8" name="Google Shape;598;p65"/>
            <p:cNvSpPr/>
            <p:nvPr/>
          </p:nvSpPr>
          <p:spPr>
            <a:xfrm>
              <a:off x="6067485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9" name="Google Shape;599;p65"/>
            <p:cNvSpPr/>
            <p:nvPr/>
          </p:nvSpPr>
          <p:spPr>
            <a:xfrm>
              <a:off x="7352830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600" name="Google Shape;600;p65"/>
            <p:cNvCxnSpPr>
              <a:stCxn id="595" idx="4"/>
              <a:endCxn id="591" idx="0"/>
            </p:cNvCxnSpPr>
            <p:nvPr/>
          </p:nvCxnSpPr>
          <p:spPr>
            <a:xfrm flipH="1">
              <a:off x="5640920" y="3014317"/>
              <a:ext cx="7080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p65"/>
            <p:cNvCxnSpPr>
              <a:stCxn id="595" idx="4"/>
              <a:endCxn id="598" idx="0"/>
            </p:cNvCxnSpPr>
            <p:nvPr/>
          </p:nvCxnSpPr>
          <p:spPr>
            <a:xfrm flipH="1">
              <a:off x="6283520" y="3014317"/>
              <a:ext cx="654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65"/>
            <p:cNvCxnSpPr>
              <a:stCxn id="595" idx="4"/>
              <a:endCxn id="592" idx="0"/>
            </p:cNvCxnSpPr>
            <p:nvPr/>
          </p:nvCxnSpPr>
          <p:spPr>
            <a:xfrm>
              <a:off x="6348920" y="3014317"/>
              <a:ext cx="5892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" name="Google Shape;603;p65"/>
            <p:cNvCxnSpPr>
              <a:stCxn id="595" idx="4"/>
              <a:endCxn id="599" idx="0"/>
            </p:cNvCxnSpPr>
            <p:nvPr/>
          </p:nvCxnSpPr>
          <p:spPr>
            <a:xfrm>
              <a:off x="6348920" y="3014317"/>
              <a:ext cx="12198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" name="Google Shape;604;p65"/>
            <p:cNvCxnSpPr>
              <a:stCxn id="595" idx="4"/>
              <a:endCxn id="593" idx="0"/>
            </p:cNvCxnSpPr>
            <p:nvPr/>
          </p:nvCxnSpPr>
          <p:spPr>
            <a:xfrm>
              <a:off x="6348920" y="3014317"/>
              <a:ext cx="1862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p65"/>
            <p:cNvCxnSpPr>
              <a:stCxn id="596" idx="4"/>
              <a:endCxn id="591" idx="0"/>
            </p:cNvCxnSpPr>
            <p:nvPr/>
          </p:nvCxnSpPr>
          <p:spPr>
            <a:xfrm flipH="1">
              <a:off x="5640882" y="3014317"/>
              <a:ext cx="12873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p65"/>
            <p:cNvCxnSpPr>
              <a:stCxn id="596" idx="4"/>
              <a:endCxn id="598" idx="0"/>
            </p:cNvCxnSpPr>
            <p:nvPr/>
          </p:nvCxnSpPr>
          <p:spPr>
            <a:xfrm flipH="1">
              <a:off x="6283482" y="3014317"/>
              <a:ext cx="644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7" name="Google Shape;607;p65"/>
            <p:cNvCxnSpPr>
              <a:stCxn id="596" idx="4"/>
              <a:endCxn id="592" idx="0"/>
            </p:cNvCxnSpPr>
            <p:nvPr/>
          </p:nvCxnSpPr>
          <p:spPr>
            <a:xfrm>
              <a:off x="6928182" y="3014317"/>
              <a:ext cx="99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8" name="Google Shape;608;p65"/>
            <p:cNvCxnSpPr>
              <a:stCxn id="596" idx="4"/>
              <a:endCxn id="599" idx="0"/>
            </p:cNvCxnSpPr>
            <p:nvPr/>
          </p:nvCxnSpPr>
          <p:spPr>
            <a:xfrm>
              <a:off x="6928182" y="3014317"/>
              <a:ext cx="6405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9" name="Google Shape;609;p65"/>
            <p:cNvCxnSpPr>
              <a:stCxn id="597" idx="4"/>
              <a:endCxn id="593" idx="0"/>
            </p:cNvCxnSpPr>
            <p:nvPr/>
          </p:nvCxnSpPr>
          <p:spPr>
            <a:xfrm>
              <a:off x="7545016" y="3014317"/>
              <a:ext cx="6666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65"/>
            <p:cNvCxnSpPr>
              <a:stCxn id="596" idx="4"/>
              <a:endCxn id="593" idx="0"/>
            </p:cNvCxnSpPr>
            <p:nvPr/>
          </p:nvCxnSpPr>
          <p:spPr>
            <a:xfrm>
              <a:off x="6928182" y="3014317"/>
              <a:ext cx="12834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p65"/>
            <p:cNvCxnSpPr>
              <a:stCxn id="597" idx="4"/>
              <a:endCxn id="599" idx="0"/>
            </p:cNvCxnSpPr>
            <p:nvPr/>
          </p:nvCxnSpPr>
          <p:spPr>
            <a:xfrm>
              <a:off x="7545016" y="3014317"/>
              <a:ext cx="23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2" name="Google Shape;612;p65"/>
            <p:cNvCxnSpPr>
              <a:stCxn id="597" idx="4"/>
              <a:endCxn id="592" idx="0"/>
            </p:cNvCxnSpPr>
            <p:nvPr/>
          </p:nvCxnSpPr>
          <p:spPr>
            <a:xfrm flipH="1">
              <a:off x="6938116" y="3014317"/>
              <a:ext cx="6069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3" name="Google Shape;613;p65"/>
            <p:cNvCxnSpPr>
              <a:stCxn id="597" idx="4"/>
              <a:endCxn id="598" idx="0"/>
            </p:cNvCxnSpPr>
            <p:nvPr/>
          </p:nvCxnSpPr>
          <p:spPr>
            <a:xfrm flipH="1">
              <a:off x="6283516" y="3014317"/>
              <a:ext cx="12615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4" name="Google Shape;614;p65"/>
            <p:cNvCxnSpPr>
              <a:stCxn id="597" idx="4"/>
              <a:endCxn id="591" idx="0"/>
            </p:cNvCxnSpPr>
            <p:nvPr/>
          </p:nvCxnSpPr>
          <p:spPr>
            <a:xfrm flipH="1">
              <a:off x="5640916" y="3014317"/>
              <a:ext cx="1904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" name="Google Shape;615;p65"/>
            <p:cNvCxnSpPr>
              <a:stCxn id="594" idx="0"/>
              <a:endCxn id="591" idx="4"/>
            </p:cNvCxnSpPr>
            <p:nvPr/>
          </p:nvCxnSpPr>
          <p:spPr>
            <a:xfrm rot="10800000">
              <a:off x="5640865" y="4037201"/>
              <a:ext cx="12972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" name="Google Shape;616;p65"/>
            <p:cNvCxnSpPr>
              <a:stCxn id="594" idx="0"/>
              <a:endCxn id="598" idx="4"/>
            </p:cNvCxnSpPr>
            <p:nvPr/>
          </p:nvCxnSpPr>
          <p:spPr>
            <a:xfrm rot="10800000">
              <a:off x="6283465" y="4037201"/>
              <a:ext cx="6546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7" name="Google Shape;617;p65"/>
            <p:cNvCxnSpPr>
              <a:stCxn id="594" idx="0"/>
              <a:endCxn id="592" idx="4"/>
            </p:cNvCxnSpPr>
            <p:nvPr/>
          </p:nvCxnSpPr>
          <p:spPr>
            <a:xfrm rot="10800000">
              <a:off x="6938065" y="4037201"/>
              <a:ext cx="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8" name="Google Shape;618;p65"/>
            <p:cNvCxnSpPr>
              <a:stCxn id="594" idx="0"/>
              <a:endCxn id="599" idx="4"/>
            </p:cNvCxnSpPr>
            <p:nvPr/>
          </p:nvCxnSpPr>
          <p:spPr>
            <a:xfrm rot="10800000" flipH="1">
              <a:off x="6938065" y="4037201"/>
              <a:ext cx="6309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9" name="Google Shape;619;p65"/>
            <p:cNvCxnSpPr>
              <a:stCxn id="594" idx="0"/>
              <a:endCxn id="593" idx="4"/>
            </p:cNvCxnSpPr>
            <p:nvPr/>
          </p:nvCxnSpPr>
          <p:spPr>
            <a:xfrm rot="10800000" flipH="1">
              <a:off x="6938065" y="4037201"/>
              <a:ext cx="12735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0" name="Google Shape;620;p65"/>
            <p:cNvSpPr/>
            <p:nvPr/>
          </p:nvSpPr>
          <p:spPr>
            <a:xfrm>
              <a:off x="5534872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1" name="Google Shape;621;p65"/>
            <p:cNvSpPr/>
            <p:nvPr/>
          </p:nvSpPr>
          <p:spPr>
            <a:xfrm>
              <a:off x="7927065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622" name="Google Shape;622;p65"/>
            <p:cNvCxnSpPr>
              <a:stCxn id="620" idx="4"/>
              <a:endCxn id="591" idx="0"/>
            </p:cNvCxnSpPr>
            <p:nvPr/>
          </p:nvCxnSpPr>
          <p:spPr>
            <a:xfrm flipH="1">
              <a:off x="5640772" y="3014317"/>
              <a:ext cx="110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3" name="Google Shape;623;p65"/>
            <p:cNvCxnSpPr>
              <a:stCxn id="620" idx="4"/>
              <a:endCxn id="598" idx="0"/>
            </p:cNvCxnSpPr>
            <p:nvPr/>
          </p:nvCxnSpPr>
          <p:spPr>
            <a:xfrm>
              <a:off x="5750872" y="3014317"/>
              <a:ext cx="5325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4" name="Google Shape;624;p65"/>
            <p:cNvCxnSpPr>
              <a:stCxn id="620" idx="4"/>
              <a:endCxn id="592" idx="0"/>
            </p:cNvCxnSpPr>
            <p:nvPr/>
          </p:nvCxnSpPr>
          <p:spPr>
            <a:xfrm>
              <a:off x="5750872" y="3014317"/>
              <a:ext cx="1187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5" name="Google Shape;625;p65"/>
            <p:cNvCxnSpPr>
              <a:stCxn id="620" idx="4"/>
              <a:endCxn id="599" idx="0"/>
            </p:cNvCxnSpPr>
            <p:nvPr/>
          </p:nvCxnSpPr>
          <p:spPr>
            <a:xfrm>
              <a:off x="5750872" y="3014317"/>
              <a:ext cx="18180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p65"/>
            <p:cNvCxnSpPr>
              <a:stCxn id="620" idx="4"/>
              <a:endCxn id="593" idx="0"/>
            </p:cNvCxnSpPr>
            <p:nvPr/>
          </p:nvCxnSpPr>
          <p:spPr>
            <a:xfrm>
              <a:off x="5750872" y="3014317"/>
              <a:ext cx="24606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p65"/>
            <p:cNvCxnSpPr>
              <a:stCxn id="621" idx="4"/>
              <a:endCxn id="593" idx="0"/>
            </p:cNvCxnSpPr>
            <p:nvPr/>
          </p:nvCxnSpPr>
          <p:spPr>
            <a:xfrm>
              <a:off x="8143065" y="3014317"/>
              <a:ext cx="684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8" name="Google Shape;628;p65"/>
            <p:cNvCxnSpPr>
              <a:stCxn id="621" idx="4"/>
              <a:endCxn id="599" idx="0"/>
            </p:cNvCxnSpPr>
            <p:nvPr/>
          </p:nvCxnSpPr>
          <p:spPr>
            <a:xfrm flipH="1">
              <a:off x="7568865" y="3014317"/>
              <a:ext cx="5742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9" name="Google Shape;629;p65"/>
            <p:cNvCxnSpPr>
              <a:stCxn id="621" idx="4"/>
              <a:endCxn id="592" idx="0"/>
            </p:cNvCxnSpPr>
            <p:nvPr/>
          </p:nvCxnSpPr>
          <p:spPr>
            <a:xfrm flipH="1">
              <a:off x="6937965" y="3014317"/>
              <a:ext cx="1205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65"/>
            <p:cNvCxnSpPr>
              <a:stCxn id="621" idx="4"/>
              <a:endCxn id="598" idx="0"/>
            </p:cNvCxnSpPr>
            <p:nvPr/>
          </p:nvCxnSpPr>
          <p:spPr>
            <a:xfrm flipH="1">
              <a:off x="6283365" y="3014317"/>
              <a:ext cx="1859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65"/>
            <p:cNvCxnSpPr>
              <a:stCxn id="621" idx="4"/>
              <a:endCxn id="591" idx="0"/>
            </p:cNvCxnSpPr>
            <p:nvPr/>
          </p:nvCxnSpPr>
          <p:spPr>
            <a:xfrm flipH="1">
              <a:off x="5640765" y="3014317"/>
              <a:ext cx="25023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2" name="Google Shape;632;p65"/>
            <p:cNvSpPr txBox="1"/>
            <p:nvPr/>
          </p:nvSpPr>
          <p:spPr>
            <a:xfrm>
              <a:off x="6031524" y="1965888"/>
              <a:ext cx="17438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Input (5)</a:t>
              </a:r>
              <a:endParaRPr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3" name="Google Shape;633;p65"/>
            <p:cNvSpPr txBox="1"/>
            <p:nvPr/>
          </p:nvSpPr>
          <p:spPr>
            <a:xfrm>
              <a:off x="6082287" y="4906896"/>
              <a:ext cx="17438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Output (1)</a:t>
              </a:r>
              <a:endParaRPr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4" name="Google Shape;634;p65"/>
            <p:cNvSpPr/>
            <p:nvPr/>
          </p:nvSpPr>
          <p:spPr>
            <a:xfrm rot="5400000">
              <a:off x="6811453" y="1289481"/>
              <a:ext cx="160971" cy="22320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rgbClr val="F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5" name="Google Shape;635;p65"/>
            <p:cNvSpPr txBox="1"/>
            <p:nvPr/>
          </p:nvSpPr>
          <p:spPr>
            <a:xfrm>
              <a:off x="8427503" y="3677420"/>
              <a:ext cx="1437903" cy="287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Hidden layer(64)</a:t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6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</a:t>
            </a:r>
            <a:endParaRPr/>
          </a:p>
        </p:txBody>
      </p:sp>
      <p:sp>
        <p:nvSpPr>
          <p:cNvPr id="641" name="Google Shape;641;p66"/>
          <p:cNvSpPr txBox="1">
            <a:spLocks noGrp="1"/>
          </p:cNvSpPr>
          <p:nvPr>
            <p:ph type="body" idx="1"/>
          </p:nvPr>
        </p:nvSpPr>
        <p:spPr>
          <a:xfrm>
            <a:off x="628650" y="1838340"/>
            <a:ext cx="4776055" cy="209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400"/>
            </a:pPr>
            <a:r>
              <a:rPr lang="en-US" altLang="zh-TW" dirty="0"/>
              <a:t>Input </a:t>
            </a:r>
            <a:r>
              <a:rPr lang="en-US" b="1" dirty="0">
                <a:solidFill>
                  <a:srgbClr val="0070C0"/>
                </a:solidFill>
              </a:rPr>
              <a:t>5</a:t>
            </a:r>
            <a:r>
              <a:rPr lang="en-US" dirty="0"/>
              <a:t> samples an a time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1 hidden layer with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0070C0"/>
                </a:solidFill>
              </a:rPr>
              <a:t>64</a:t>
            </a:r>
            <a:r>
              <a:rPr lang="en-US" altLang="zh-TW" dirty="0"/>
              <a:t> neurons</a:t>
            </a:r>
            <a:endParaRPr lang="en-US"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Output </a:t>
            </a:r>
            <a:r>
              <a:rPr lang="en-US" b="1" dirty="0">
                <a:solidFill>
                  <a:srgbClr val="0070C0"/>
                </a:solidFill>
              </a:rPr>
              <a:t>1</a:t>
            </a:r>
            <a:r>
              <a:rPr lang="en-US" dirty="0"/>
              <a:t> prediction</a:t>
            </a:r>
            <a:endParaRPr dirty="0"/>
          </a:p>
        </p:txBody>
      </p:sp>
      <p:grpSp>
        <p:nvGrpSpPr>
          <p:cNvPr id="642" name="Google Shape;642;p66"/>
          <p:cNvGrpSpPr/>
          <p:nvPr/>
        </p:nvGrpSpPr>
        <p:grpSpPr>
          <a:xfrm>
            <a:off x="5766487" y="1605519"/>
            <a:ext cx="3377513" cy="2893285"/>
            <a:chOff x="5424813" y="1965888"/>
            <a:chExt cx="4038254" cy="3310340"/>
          </a:xfrm>
        </p:grpSpPr>
        <p:cxnSp>
          <p:nvCxnSpPr>
            <p:cNvPr id="643" name="Google Shape;643;p66"/>
            <p:cNvCxnSpPr/>
            <p:nvPr/>
          </p:nvCxnSpPr>
          <p:spPr>
            <a:xfrm>
              <a:off x="5579501" y="3821094"/>
              <a:ext cx="2669498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644" name="Google Shape;644;p66"/>
            <p:cNvSpPr/>
            <p:nvPr/>
          </p:nvSpPr>
          <p:spPr>
            <a:xfrm>
              <a:off x="5424813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6722065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6" name="Google Shape;646;p66"/>
            <p:cNvSpPr/>
            <p:nvPr/>
          </p:nvSpPr>
          <p:spPr>
            <a:xfrm>
              <a:off x="7995503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6722065" y="4386401"/>
              <a:ext cx="432000" cy="432000"/>
            </a:xfrm>
            <a:prstGeom prst="ellipse">
              <a:avLst/>
            </a:prstGeom>
            <a:solidFill>
              <a:srgbClr val="373737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8" name="Google Shape;648;p66"/>
            <p:cNvSpPr/>
            <p:nvPr/>
          </p:nvSpPr>
          <p:spPr>
            <a:xfrm>
              <a:off x="6132920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9" name="Google Shape;649;p66"/>
            <p:cNvSpPr/>
            <p:nvPr/>
          </p:nvSpPr>
          <p:spPr>
            <a:xfrm>
              <a:off x="6712182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0" name="Google Shape;650;p66"/>
            <p:cNvSpPr/>
            <p:nvPr/>
          </p:nvSpPr>
          <p:spPr>
            <a:xfrm>
              <a:off x="7329016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1" name="Google Shape;651;p66"/>
            <p:cNvSpPr/>
            <p:nvPr/>
          </p:nvSpPr>
          <p:spPr>
            <a:xfrm>
              <a:off x="6067485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2" name="Google Shape;652;p66"/>
            <p:cNvSpPr/>
            <p:nvPr/>
          </p:nvSpPr>
          <p:spPr>
            <a:xfrm>
              <a:off x="7352830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653" name="Google Shape;653;p66"/>
            <p:cNvCxnSpPr>
              <a:stCxn id="648" idx="4"/>
              <a:endCxn id="644" idx="0"/>
            </p:cNvCxnSpPr>
            <p:nvPr/>
          </p:nvCxnSpPr>
          <p:spPr>
            <a:xfrm flipH="1">
              <a:off x="5640920" y="3014317"/>
              <a:ext cx="7080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4" name="Google Shape;654;p66"/>
            <p:cNvCxnSpPr>
              <a:stCxn id="648" idx="4"/>
              <a:endCxn id="651" idx="0"/>
            </p:cNvCxnSpPr>
            <p:nvPr/>
          </p:nvCxnSpPr>
          <p:spPr>
            <a:xfrm flipH="1">
              <a:off x="6283520" y="3014317"/>
              <a:ext cx="654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5" name="Google Shape;655;p66"/>
            <p:cNvCxnSpPr>
              <a:stCxn id="648" idx="4"/>
              <a:endCxn id="645" idx="0"/>
            </p:cNvCxnSpPr>
            <p:nvPr/>
          </p:nvCxnSpPr>
          <p:spPr>
            <a:xfrm>
              <a:off x="6348920" y="3014317"/>
              <a:ext cx="5892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6" name="Google Shape;656;p66"/>
            <p:cNvCxnSpPr>
              <a:stCxn id="648" idx="4"/>
              <a:endCxn id="652" idx="0"/>
            </p:cNvCxnSpPr>
            <p:nvPr/>
          </p:nvCxnSpPr>
          <p:spPr>
            <a:xfrm>
              <a:off x="6348920" y="3014317"/>
              <a:ext cx="12198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7" name="Google Shape;657;p66"/>
            <p:cNvCxnSpPr>
              <a:stCxn id="648" idx="4"/>
              <a:endCxn id="646" idx="0"/>
            </p:cNvCxnSpPr>
            <p:nvPr/>
          </p:nvCxnSpPr>
          <p:spPr>
            <a:xfrm>
              <a:off x="6348920" y="3014317"/>
              <a:ext cx="1862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8" name="Google Shape;658;p66"/>
            <p:cNvCxnSpPr>
              <a:stCxn id="649" idx="4"/>
              <a:endCxn id="644" idx="0"/>
            </p:cNvCxnSpPr>
            <p:nvPr/>
          </p:nvCxnSpPr>
          <p:spPr>
            <a:xfrm flipH="1">
              <a:off x="5640882" y="3014317"/>
              <a:ext cx="12873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9" name="Google Shape;659;p66"/>
            <p:cNvCxnSpPr>
              <a:stCxn id="649" idx="4"/>
              <a:endCxn id="651" idx="0"/>
            </p:cNvCxnSpPr>
            <p:nvPr/>
          </p:nvCxnSpPr>
          <p:spPr>
            <a:xfrm flipH="1">
              <a:off x="6283482" y="3014317"/>
              <a:ext cx="644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0" name="Google Shape;660;p66"/>
            <p:cNvCxnSpPr>
              <a:stCxn id="649" idx="4"/>
              <a:endCxn id="645" idx="0"/>
            </p:cNvCxnSpPr>
            <p:nvPr/>
          </p:nvCxnSpPr>
          <p:spPr>
            <a:xfrm>
              <a:off x="6928182" y="3014317"/>
              <a:ext cx="99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1" name="Google Shape;661;p66"/>
            <p:cNvCxnSpPr>
              <a:stCxn id="649" idx="4"/>
              <a:endCxn id="652" idx="0"/>
            </p:cNvCxnSpPr>
            <p:nvPr/>
          </p:nvCxnSpPr>
          <p:spPr>
            <a:xfrm>
              <a:off x="6928182" y="3014317"/>
              <a:ext cx="6405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2" name="Google Shape;662;p66"/>
            <p:cNvCxnSpPr>
              <a:stCxn id="650" idx="4"/>
              <a:endCxn id="646" idx="0"/>
            </p:cNvCxnSpPr>
            <p:nvPr/>
          </p:nvCxnSpPr>
          <p:spPr>
            <a:xfrm>
              <a:off x="7545016" y="3014317"/>
              <a:ext cx="6666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3" name="Google Shape;663;p66"/>
            <p:cNvCxnSpPr>
              <a:stCxn id="649" idx="4"/>
              <a:endCxn id="646" idx="0"/>
            </p:cNvCxnSpPr>
            <p:nvPr/>
          </p:nvCxnSpPr>
          <p:spPr>
            <a:xfrm>
              <a:off x="6928182" y="3014317"/>
              <a:ext cx="12834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4" name="Google Shape;664;p66"/>
            <p:cNvCxnSpPr>
              <a:stCxn id="650" idx="4"/>
              <a:endCxn id="652" idx="0"/>
            </p:cNvCxnSpPr>
            <p:nvPr/>
          </p:nvCxnSpPr>
          <p:spPr>
            <a:xfrm>
              <a:off x="7545016" y="3014317"/>
              <a:ext cx="23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5" name="Google Shape;665;p66"/>
            <p:cNvCxnSpPr>
              <a:stCxn id="650" idx="4"/>
              <a:endCxn id="645" idx="0"/>
            </p:cNvCxnSpPr>
            <p:nvPr/>
          </p:nvCxnSpPr>
          <p:spPr>
            <a:xfrm flipH="1">
              <a:off x="6938116" y="3014317"/>
              <a:ext cx="6069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6" name="Google Shape;666;p66"/>
            <p:cNvCxnSpPr>
              <a:stCxn id="650" idx="4"/>
              <a:endCxn id="651" idx="0"/>
            </p:cNvCxnSpPr>
            <p:nvPr/>
          </p:nvCxnSpPr>
          <p:spPr>
            <a:xfrm flipH="1">
              <a:off x="6283516" y="3014317"/>
              <a:ext cx="12615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7" name="Google Shape;667;p66"/>
            <p:cNvCxnSpPr>
              <a:stCxn id="650" idx="4"/>
              <a:endCxn id="644" idx="0"/>
            </p:cNvCxnSpPr>
            <p:nvPr/>
          </p:nvCxnSpPr>
          <p:spPr>
            <a:xfrm flipH="1">
              <a:off x="5640916" y="3014317"/>
              <a:ext cx="1904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8" name="Google Shape;668;p66"/>
            <p:cNvCxnSpPr>
              <a:stCxn id="647" idx="0"/>
              <a:endCxn id="644" idx="4"/>
            </p:cNvCxnSpPr>
            <p:nvPr/>
          </p:nvCxnSpPr>
          <p:spPr>
            <a:xfrm rot="10800000">
              <a:off x="5640865" y="4037201"/>
              <a:ext cx="12972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9" name="Google Shape;669;p66"/>
            <p:cNvCxnSpPr>
              <a:stCxn id="647" idx="0"/>
              <a:endCxn id="651" idx="4"/>
            </p:cNvCxnSpPr>
            <p:nvPr/>
          </p:nvCxnSpPr>
          <p:spPr>
            <a:xfrm rot="10800000">
              <a:off x="6283465" y="4037201"/>
              <a:ext cx="6546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0" name="Google Shape;670;p66"/>
            <p:cNvCxnSpPr>
              <a:stCxn id="647" idx="0"/>
              <a:endCxn id="645" idx="4"/>
            </p:cNvCxnSpPr>
            <p:nvPr/>
          </p:nvCxnSpPr>
          <p:spPr>
            <a:xfrm rot="10800000">
              <a:off x="6938065" y="4037201"/>
              <a:ext cx="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1" name="Google Shape;671;p66"/>
            <p:cNvCxnSpPr>
              <a:stCxn id="647" idx="0"/>
              <a:endCxn id="652" idx="4"/>
            </p:cNvCxnSpPr>
            <p:nvPr/>
          </p:nvCxnSpPr>
          <p:spPr>
            <a:xfrm rot="10800000" flipH="1">
              <a:off x="6938065" y="4037201"/>
              <a:ext cx="6309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2" name="Google Shape;672;p66"/>
            <p:cNvCxnSpPr>
              <a:stCxn id="647" idx="0"/>
              <a:endCxn id="646" idx="4"/>
            </p:cNvCxnSpPr>
            <p:nvPr/>
          </p:nvCxnSpPr>
          <p:spPr>
            <a:xfrm rot="10800000" flipH="1">
              <a:off x="6938065" y="4037201"/>
              <a:ext cx="12735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73" name="Google Shape;673;p66"/>
            <p:cNvSpPr/>
            <p:nvPr/>
          </p:nvSpPr>
          <p:spPr>
            <a:xfrm>
              <a:off x="5534872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4" name="Google Shape;674;p66"/>
            <p:cNvSpPr/>
            <p:nvPr/>
          </p:nvSpPr>
          <p:spPr>
            <a:xfrm>
              <a:off x="7927065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675" name="Google Shape;675;p66"/>
            <p:cNvCxnSpPr>
              <a:stCxn id="673" idx="4"/>
              <a:endCxn id="644" idx="0"/>
            </p:cNvCxnSpPr>
            <p:nvPr/>
          </p:nvCxnSpPr>
          <p:spPr>
            <a:xfrm flipH="1">
              <a:off x="5640772" y="3014317"/>
              <a:ext cx="110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6" name="Google Shape;676;p66"/>
            <p:cNvCxnSpPr>
              <a:stCxn id="673" idx="4"/>
              <a:endCxn id="651" idx="0"/>
            </p:cNvCxnSpPr>
            <p:nvPr/>
          </p:nvCxnSpPr>
          <p:spPr>
            <a:xfrm>
              <a:off x="5750872" y="3014317"/>
              <a:ext cx="5325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7" name="Google Shape;677;p66"/>
            <p:cNvCxnSpPr>
              <a:stCxn id="673" idx="4"/>
              <a:endCxn id="645" idx="0"/>
            </p:cNvCxnSpPr>
            <p:nvPr/>
          </p:nvCxnSpPr>
          <p:spPr>
            <a:xfrm>
              <a:off x="5750872" y="3014317"/>
              <a:ext cx="1187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8" name="Google Shape;678;p66"/>
            <p:cNvCxnSpPr>
              <a:stCxn id="673" idx="4"/>
              <a:endCxn id="652" idx="0"/>
            </p:cNvCxnSpPr>
            <p:nvPr/>
          </p:nvCxnSpPr>
          <p:spPr>
            <a:xfrm>
              <a:off x="5750872" y="3014317"/>
              <a:ext cx="18180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9" name="Google Shape;679;p66"/>
            <p:cNvCxnSpPr>
              <a:stCxn id="673" idx="4"/>
              <a:endCxn id="646" idx="0"/>
            </p:cNvCxnSpPr>
            <p:nvPr/>
          </p:nvCxnSpPr>
          <p:spPr>
            <a:xfrm>
              <a:off x="5750872" y="3014317"/>
              <a:ext cx="24606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0" name="Google Shape;680;p66"/>
            <p:cNvCxnSpPr>
              <a:stCxn id="674" idx="4"/>
              <a:endCxn id="646" idx="0"/>
            </p:cNvCxnSpPr>
            <p:nvPr/>
          </p:nvCxnSpPr>
          <p:spPr>
            <a:xfrm>
              <a:off x="8143065" y="3014317"/>
              <a:ext cx="684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1" name="Google Shape;681;p66"/>
            <p:cNvCxnSpPr>
              <a:stCxn id="674" idx="4"/>
              <a:endCxn id="652" idx="0"/>
            </p:cNvCxnSpPr>
            <p:nvPr/>
          </p:nvCxnSpPr>
          <p:spPr>
            <a:xfrm flipH="1">
              <a:off x="7568865" y="3014317"/>
              <a:ext cx="5742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2" name="Google Shape;682;p66"/>
            <p:cNvCxnSpPr>
              <a:stCxn id="674" idx="4"/>
              <a:endCxn id="645" idx="0"/>
            </p:cNvCxnSpPr>
            <p:nvPr/>
          </p:nvCxnSpPr>
          <p:spPr>
            <a:xfrm flipH="1">
              <a:off x="6937965" y="3014317"/>
              <a:ext cx="1205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3" name="Google Shape;683;p66"/>
            <p:cNvCxnSpPr>
              <a:stCxn id="674" idx="4"/>
              <a:endCxn id="651" idx="0"/>
            </p:cNvCxnSpPr>
            <p:nvPr/>
          </p:nvCxnSpPr>
          <p:spPr>
            <a:xfrm flipH="1">
              <a:off x="6283365" y="3014317"/>
              <a:ext cx="1859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4" name="Google Shape;684;p66"/>
            <p:cNvCxnSpPr>
              <a:stCxn id="674" idx="4"/>
              <a:endCxn id="644" idx="0"/>
            </p:cNvCxnSpPr>
            <p:nvPr/>
          </p:nvCxnSpPr>
          <p:spPr>
            <a:xfrm flipH="1">
              <a:off x="5640765" y="3014317"/>
              <a:ext cx="25023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85" name="Google Shape;685;p66"/>
            <p:cNvSpPr txBox="1"/>
            <p:nvPr/>
          </p:nvSpPr>
          <p:spPr>
            <a:xfrm>
              <a:off x="6031524" y="1965888"/>
              <a:ext cx="17438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Input (5)</a:t>
              </a:r>
              <a:endParaRPr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6" name="Google Shape;686;p66"/>
            <p:cNvSpPr txBox="1"/>
            <p:nvPr/>
          </p:nvSpPr>
          <p:spPr>
            <a:xfrm>
              <a:off x="6082287" y="4906896"/>
              <a:ext cx="17438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Output (1)</a:t>
              </a:r>
              <a:endParaRPr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7" name="Google Shape;687;p66"/>
            <p:cNvSpPr/>
            <p:nvPr/>
          </p:nvSpPr>
          <p:spPr>
            <a:xfrm rot="5400000">
              <a:off x="6811453" y="1289481"/>
              <a:ext cx="160971" cy="22320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rgbClr val="F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8" name="Google Shape;688;p66"/>
            <p:cNvSpPr txBox="1"/>
            <p:nvPr/>
          </p:nvSpPr>
          <p:spPr>
            <a:xfrm>
              <a:off x="8025164" y="3577893"/>
              <a:ext cx="1437903" cy="422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(64)</a:t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89" name="Google Shape;689;p66"/>
          <p:cNvSpPr txBox="1"/>
          <p:nvPr/>
        </p:nvSpPr>
        <p:spPr>
          <a:xfrm>
            <a:off x="765639" y="5085359"/>
            <a:ext cx="73315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Let’s translate it into </a:t>
            </a:r>
            <a:r>
              <a:rPr lang="en-US" sz="2400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</a:t>
            </a:r>
            <a:r>
              <a:rPr lang="en-US" sz="24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codes!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</a:t>
            </a:r>
            <a:endParaRPr/>
          </a:p>
        </p:txBody>
      </p:sp>
      <p:sp>
        <p:nvSpPr>
          <p:cNvPr id="695" name="Google Shape;695;p67"/>
          <p:cNvSpPr/>
          <p:nvPr/>
        </p:nvSpPr>
        <p:spPr>
          <a:xfrm>
            <a:off x="628651" y="1514662"/>
            <a:ext cx="7886699" cy="174851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Define a Sequential Model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8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Model: Layers</a:t>
            </a:r>
            <a:endParaRPr/>
          </a:p>
        </p:txBody>
      </p:sp>
      <p:sp>
        <p:nvSpPr>
          <p:cNvPr id="701" name="Google Shape;701;p68"/>
          <p:cNvSpPr/>
          <p:nvPr/>
        </p:nvSpPr>
        <p:spPr>
          <a:xfrm>
            <a:off x="628651" y="1514662"/>
            <a:ext cx="7886699" cy="368750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keras.layers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</a:t>
            </a:r>
            <a:r>
              <a:rPr lang="en-US" altLang="zh-TW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Define a Sequential model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Add 1 dense layer to model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dense layer = fully connected layer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units = number of neurons = 64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>
            <a:spLocks noGrp="1"/>
          </p:cNvSpPr>
          <p:nvPr>
            <p:ph type="title"/>
          </p:nvPr>
        </p:nvSpPr>
        <p:spPr>
          <a:xfrm>
            <a:off x="843939" y="4509249"/>
            <a:ext cx="6733095" cy="76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 SemiBold"/>
              <a:buNone/>
            </a:pPr>
            <a:r>
              <a:rPr lang="en-US"/>
              <a:t>Tutorial: stock prediction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9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Model: Layers</a:t>
            </a:r>
            <a:endParaRPr/>
          </a:p>
        </p:txBody>
      </p:sp>
      <p:sp>
        <p:nvSpPr>
          <p:cNvPr id="707" name="Google Shape;707;p69"/>
          <p:cNvSpPr/>
          <p:nvPr/>
        </p:nvSpPr>
        <p:spPr>
          <a:xfrm>
            <a:off x="628651" y="1514662"/>
            <a:ext cx="7886699" cy="3410504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keras.layers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</a:t>
            </a:r>
            <a:r>
              <a:rPr lang="en-US" altLang="zh-TW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Define a Sequential 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</a:t>
            </a:r>
            <a:r>
              <a:rPr lang="en-US" sz="18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the dimension of input data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/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Set the </a:t>
            </a:r>
            <a:r>
              <a:rPr lang="en-US" altLang="zh-TW" sz="18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hidden layer as 5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0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Model: Layers</a:t>
            </a:r>
            <a:endParaRPr/>
          </a:p>
        </p:txBody>
      </p:sp>
      <p:sp>
        <p:nvSpPr>
          <p:cNvPr id="713" name="Google Shape;713;p70"/>
          <p:cNvSpPr/>
          <p:nvPr/>
        </p:nvSpPr>
        <p:spPr>
          <a:xfrm>
            <a:off x="628651" y="1514662"/>
            <a:ext cx="7886699" cy="424150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keras.layers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-US" altLang="zh-TW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Define a Sequential 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/>
            <a:r>
              <a:rPr lang="en-US" altLang="zh-TW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</a:t>
            </a:r>
            <a:r>
              <a:rPr lang="en-US" altLang="zh-TW" sz="18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altLang="zh-TW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the dimension of input data</a:t>
            </a:r>
            <a:endParaRPr lang="en-US" altLang="zh-TW"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/>
            <a:r>
              <a:rPr lang="en-US" altLang="zh-TW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Set the </a:t>
            </a:r>
            <a:r>
              <a:rPr lang="en-US" altLang="zh-TW" sz="18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altLang="zh-TW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hidden layer as 5</a:t>
            </a:r>
            <a:endParaRPr lang="en-US" altLang="zh-TW"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Add output layer: </a:t>
            </a:r>
            <a:r>
              <a:rPr lang="en-US" altLang="zh-TW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 layer</a:t>
            </a:r>
            <a:r>
              <a:rPr lang="en-US" altLang="zh-TW" sz="1800" dirty="0">
                <a:ea typeface="Source Sans Pro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only 1 neuron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1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Model: Layers</a:t>
            </a:r>
            <a:endParaRPr/>
          </a:p>
        </p:txBody>
      </p:sp>
      <p:sp>
        <p:nvSpPr>
          <p:cNvPr id="719" name="Google Shape;719;p71"/>
          <p:cNvSpPr txBox="1">
            <a:spLocks noGrp="1"/>
          </p:cNvSpPr>
          <p:nvPr>
            <p:ph type="body" idx="1"/>
          </p:nvPr>
        </p:nvSpPr>
        <p:spPr>
          <a:xfrm>
            <a:off x="628650" y="1169582"/>
            <a:ext cx="7886700" cy="529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Core layer (</a:t>
            </a:r>
            <a:r>
              <a:rPr lang="en-US" dirty="0" err="1"/>
              <a:t>常用層</a:t>
            </a:r>
            <a:r>
              <a:rPr lang="en-US" dirty="0"/>
              <a:t>)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Dense: fully-connected layer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Activation: activation function 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Flatten: transform N-dim input into 1-dim output.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Drop: remove input unit (neuron) randomly.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Convolution layer (</a:t>
            </a:r>
            <a:r>
              <a:rPr lang="zh-TW" altLang="en-US" dirty="0"/>
              <a:t>卷</a:t>
            </a:r>
            <a:r>
              <a:rPr lang="en-US" dirty="0" err="1"/>
              <a:t>積層</a:t>
            </a:r>
            <a:r>
              <a:rPr lang="en-US" dirty="0"/>
              <a:t>)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Conv1D, Conv2D, Conv3D…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Recurrent Layer (</a:t>
            </a:r>
            <a:r>
              <a:rPr lang="en-US" dirty="0" err="1"/>
              <a:t>遞迴層</a:t>
            </a:r>
            <a:r>
              <a:rPr lang="en-US" dirty="0"/>
              <a:t>)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RNN, LSTM</a:t>
            </a:r>
            <a:endParaRPr dirty="0"/>
          </a:p>
        </p:txBody>
      </p:sp>
      <p:grpSp>
        <p:nvGrpSpPr>
          <p:cNvPr id="4" name="群組 3"/>
          <p:cNvGrpSpPr/>
          <p:nvPr/>
        </p:nvGrpSpPr>
        <p:grpSpPr>
          <a:xfrm>
            <a:off x="4899522" y="3989491"/>
            <a:ext cx="1966180" cy="1173213"/>
            <a:chOff x="3186517" y="2952794"/>
            <a:chExt cx="2488859" cy="1485094"/>
          </a:xfrm>
        </p:grpSpPr>
        <p:pic>
          <p:nvPicPr>
            <p:cNvPr id="5" name="Picture 8" descr="2D Convolution using Python &amp; NumPy | by Samrat Sahoo | Analytics Vidhya |  Mediu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" t="2850" r="52604"/>
            <a:stretch/>
          </p:blipFill>
          <p:spPr bwMode="auto">
            <a:xfrm>
              <a:off x="3186517" y="2952794"/>
              <a:ext cx="2488859" cy="1485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3186517" y="2952794"/>
              <a:ext cx="190667" cy="211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6" name="Picture 2" descr="File:Recurrent neural network unfol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855" y="5162704"/>
            <a:ext cx="4330128" cy="14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n Executive Guide to Artificial Intelligence | by Richard Switzer | Mediu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7" t="18445"/>
          <a:stretch/>
        </p:blipFill>
        <p:spPr bwMode="auto">
          <a:xfrm>
            <a:off x="5050148" y="1324117"/>
            <a:ext cx="2840843" cy="151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2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Model: Layers</a:t>
            </a:r>
            <a:endParaRPr/>
          </a:p>
        </p:txBody>
      </p:sp>
      <p:grpSp>
        <p:nvGrpSpPr>
          <p:cNvPr id="725" name="Google Shape;725;p72"/>
          <p:cNvGrpSpPr/>
          <p:nvPr/>
        </p:nvGrpSpPr>
        <p:grpSpPr>
          <a:xfrm>
            <a:off x="609125" y="2413108"/>
            <a:ext cx="3650749" cy="3310340"/>
            <a:chOff x="5424813" y="1965888"/>
            <a:chExt cx="3650749" cy="3310340"/>
          </a:xfrm>
        </p:grpSpPr>
        <p:cxnSp>
          <p:nvCxnSpPr>
            <p:cNvPr id="726" name="Google Shape;726;p72"/>
            <p:cNvCxnSpPr/>
            <p:nvPr/>
          </p:nvCxnSpPr>
          <p:spPr>
            <a:xfrm>
              <a:off x="5579501" y="3821094"/>
              <a:ext cx="2669498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sp>
          <p:nvSpPr>
            <p:cNvPr id="727" name="Google Shape;727;p72"/>
            <p:cNvSpPr/>
            <p:nvPr/>
          </p:nvSpPr>
          <p:spPr>
            <a:xfrm>
              <a:off x="5424813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8" name="Google Shape;728;p72"/>
            <p:cNvSpPr/>
            <p:nvPr/>
          </p:nvSpPr>
          <p:spPr>
            <a:xfrm>
              <a:off x="6722065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9" name="Google Shape;729;p72"/>
            <p:cNvSpPr/>
            <p:nvPr/>
          </p:nvSpPr>
          <p:spPr>
            <a:xfrm>
              <a:off x="7995503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0" name="Google Shape;730;p72"/>
            <p:cNvSpPr/>
            <p:nvPr/>
          </p:nvSpPr>
          <p:spPr>
            <a:xfrm>
              <a:off x="6722065" y="4386401"/>
              <a:ext cx="432000" cy="432000"/>
            </a:xfrm>
            <a:prstGeom prst="ellipse">
              <a:avLst/>
            </a:prstGeom>
            <a:solidFill>
              <a:srgbClr val="373737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1" name="Google Shape;731;p72"/>
            <p:cNvSpPr/>
            <p:nvPr/>
          </p:nvSpPr>
          <p:spPr>
            <a:xfrm>
              <a:off x="6132920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2" name="Google Shape;732;p72"/>
            <p:cNvSpPr/>
            <p:nvPr/>
          </p:nvSpPr>
          <p:spPr>
            <a:xfrm>
              <a:off x="6712182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3" name="Google Shape;733;p72"/>
            <p:cNvSpPr/>
            <p:nvPr/>
          </p:nvSpPr>
          <p:spPr>
            <a:xfrm>
              <a:off x="7329016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4" name="Google Shape;734;p72"/>
            <p:cNvSpPr/>
            <p:nvPr/>
          </p:nvSpPr>
          <p:spPr>
            <a:xfrm>
              <a:off x="6067485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5" name="Google Shape;735;p72"/>
            <p:cNvSpPr/>
            <p:nvPr/>
          </p:nvSpPr>
          <p:spPr>
            <a:xfrm>
              <a:off x="7352830" y="3605094"/>
              <a:ext cx="432000" cy="43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736" name="Google Shape;736;p72"/>
            <p:cNvCxnSpPr>
              <a:stCxn id="731" idx="4"/>
              <a:endCxn id="727" idx="0"/>
            </p:cNvCxnSpPr>
            <p:nvPr/>
          </p:nvCxnSpPr>
          <p:spPr>
            <a:xfrm flipH="1">
              <a:off x="5640920" y="3014317"/>
              <a:ext cx="7080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" name="Google Shape;737;p72"/>
            <p:cNvCxnSpPr>
              <a:stCxn id="731" idx="4"/>
              <a:endCxn id="734" idx="0"/>
            </p:cNvCxnSpPr>
            <p:nvPr/>
          </p:nvCxnSpPr>
          <p:spPr>
            <a:xfrm flipH="1">
              <a:off x="6283520" y="3014317"/>
              <a:ext cx="654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8" name="Google Shape;738;p72"/>
            <p:cNvCxnSpPr>
              <a:stCxn id="731" idx="4"/>
              <a:endCxn id="728" idx="0"/>
            </p:cNvCxnSpPr>
            <p:nvPr/>
          </p:nvCxnSpPr>
          <p:spPr>
            <a:xfrm>
              <a:off x="6348920" y="3014317"/>
              <a:ext cx="5892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9" name="Google Shape;739;p72"/>
            <p:cNvCxnSpPr>
              <a:stCxn id="731" idx="4"/>
              <a:endCxn id="735" idx="0"/>
            </p:cNvCxnSpPr>
            <p:nvPr/>
          </p:nvCxnSpPr>
          <p:spPr>
            <a:xfrm>
              <a:off x="6348920" y="3014317"/>
              <a:ext cx="12198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0" name="Google Shape;740;p72"/>
            <p:cNvCxnSpPr>
              <a:stCxn id="731" idx="4"/>
              <a:endCxn id="729" idx="0"/>
            </p:cNvCxnSpPr>
            <p:nvPr/>
          </p:nvCxnSpPr>
          <p:spPr>
            <a:xfrm>
              <a:off x="6348920" y="3014317"/>
              <a:ext cx="1862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1" name="Google Shape;741;p72"/>
            <p:cNvCxnSpPr>
              <a:stCxn id="732" idx="4"/>
              <a:endCxn id="727" idx="0"/>
            </p:cNvCxnSpPr>
            <p:nvPr/>
          </p:nvCxnSpPr>
          <p:spPr>
            <a:xfrm flipH="1">
              <a:off x="5640882" y="3014317"/>
              <a:ext cx="12873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2" name="Google Shape;742;p72"/>
            <p:cNvCxnSpPr>
              <a:stCxn id="732" idx="4"/>
              <a:endCxn id="734" idx="0"/>
            </p:cNvCxnSpPr>
            <p:nvPr/>
          </p:nvCxnSpPr>
          <p:spPr>
            <a:xfrm flipH="1">
              <a:off x="6283482" y="3014317"/>
              <a:ext cx="644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3" name="Google Shape;743;p72"/>
            <p:cNvCxnSpPr>
              <a:stCxn id="732" idx="4"/>
              <a:endCxn id="728" idx="0"/>
            </p:cNvCxnSpPr>
            <p:nvPr/>
          </p:nvCxnSpPr>
          <p:spPr>
            <a:xfrm>
              <a:off x="6928182" y="3014317"/>
              <a:ext cx="99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4" name="Google Shape;744;p72"/>
            <p:cNvCxnSpPr>
              <a:stCxn id="732" idx="4"/>
              <a:endCxn id="735" idx="0"/>
            </p:cNvCxnSpPr>
            <p:nvPr/>
          </p:nvCxnSpPr>
          <p:spPr>
            <a:xfrm>
              <a:off x="6928182" y="3014317"/>
              <a:ext cx="6405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5" name="Google Shape;745;p72"/>
            <p:cNvCxnSpPr>
              <a:stCxn id="733" idx="4"/>
              <a:endCxn id="729" idx="0"/>
            </p:cNvCxnSpPr>
            <p:nvPr/>
          </p:nvCxnSpPr>
          <p:spPr>
            <a:xfrm>
              <a:off x="7545016" y="3014317"/>
              <a:ext cx="6666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6" name="Google Shape;746;p72"/>
            <p:cNvCxnSpPr>
              <a:stCxn id="732" idx="4"/>
              <a:endCxn id="729" idx="0"/>
            </p:cNvCxnSpPr>
            <p:nvPr/>
          </p:nvCxnSpPr>
          <p:spPr>
            <a:xfrm>
              <a:off x="6928182" y="3014317"/>
              <a:ext cx="12834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7" name="Google Shape;747;p72"/>
            <p:cNvCxnSpPr>
              <a:stCxn id="733" idx="4"/>
              <a:endCxn id="735" idx="0"/>
            </p:cNvCxnSpPr>
            <p:nvPr/>
          </p:nvCxnSpPr>
          <p:spPr>
            <a:xfrm>
              <a:off x="7545016" y="3014317"/>
              <a:ext cx="23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8" name="Google Shape;748;p72"/>
            <p:cNvCxnSpPr>
              <a:stCxn id="733" idx="4"/>
              <a:endCxn id="728" idx="0"/>
            </p:cNvCxnSpPr>
            <p:nvPr/>
          </p:nvCxnSpPr>
          <p:spPr>
            <a:xfrm flipH="1">
              <a:off x="6938116" y="3014317"/>
              <a:ext cx="6069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9" name="Google Shape;749;p72"/>
            <p:cNvCxnSpPr>
              <a:stCxn id="733" idx="4"/>
              <a:endCxn id="734" idx="0"/>
            </p:cNvCxnSpPr>
            <p:nvPr/>
          </p:nvCxnSpPr>
          <p:spPr>
            <a:xfrm flipH="1">
              <a:off x="6283516" y="3014317"/>
              <a:ext cx="12615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0" name="Google Shape;750;p72"/>
            <p:cNvCxnSpPr>
              <a:stCxn id="733" idx="4"/>
              <a:endCxn id="727" idx="0"/>
            </p:cNvCxnSpPr>
            <p:nvPr/>
          </p:nvCxnSpPr>
          <p:spPr>
            <a:xfrm flipH="1">
              <a:off x="5640916" y="3014317"/>
              <a:ext cx="1904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1" name="Google Shape;751;p72"/>
            <p:cNvCxnSpPr>
              <a:stCxn id="730" idx="0"/>
              <a:endCxn id="727" idx="4"/>
            </p:cNvCxnSpPr>
            <p:nvPr/>
          </p:nvCxnSpPr>
          <p:spPr>
            <a:xfrm rot="10800000">
              <a:off x="5640865" y="4037201"/>
              <a:ext cx="12972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2" name="Google Shape;752;p72"/>
            <p:cNvCxnSpPr>
              <a:stCxn id="730" idx="0"/>
              <a:endCxn id="734" idx="4"/>
            </p:cNvCxnSpPr>
            <p:nvPr/>
          </p:nvCxnSpPr>
          <p:spPr>
            <a:xfrm rot="10800000">
              <a:off x="6283465" y="4037201"/>
              <a:ext cx="6546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3" name="Google Shape;753;p72"/>
            <p:cNvCxnSpPr>
              <a:stCxn id="730" idx="0"/>
              <a:endCxn id="728" idx="4"/>
            </p:cNvCxnSpPr>
            <p:nvPr/>
          </p:nvCxnSpPr>
          <p:spPr>
            <a:xfrm rot="10800000">
              <a:off x="6938065" y="4037201"/>
              <a:ext cx="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4" name="Google Shape;754;p72"/>
            <p:cNvCxnSpPr>
              <a:stCxn id="730" idx="0"/>
              <a:endCxn id="735" idx="4"/>
            </p:cNvCxnSpPr>
            <p:nvPr/>
          </p:nvCxnSpPr>
          <p:spPr>
            <a:xfrm rot="10800000" flipH="1">
              <a:off x="6938065" y="4037201"/>
              <a:ext cx="6309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5" name="Google Shape;755;p72"/>
            <p:cNvCxnSpPr>
              <a:stCxn id="730" idx="0"/>
              <a:endCxn id="729" idx="4"/>
            </p:cNvCxnSpPr>
            <p:nvPr/>
          </p:nvCxnSpPr>
          <p:spPr>
            <a:xfrm rot="10800000" flipH="1">
              <a:off x="6938065" y="4037201"/>
              <a:ext cx="1273500" cy="349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56" name="Google Shape;756;p72"/>
            <p:cNvSpPr/>
            <p:nvPr/>
          </p:nvSpPr>
          <p:spPr>
            <a:xfrm>
              <a:off x="5534872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57" name="Google Shape;757;p72"/>
            <p:cNvSpPr/>
            <p:nvPr/>
          </p:nvSpPr>
          <p:spPr>
            <a:xfrm>
              <a:off x="7927065" y="2582317"/>
              <a:ext cx="432000" cy="432000"/>
            </a:xfrm>
            <a:prstGeom prst="ellipse">
              <a:avLst/>
            </a:prstGeom>
            <a:solidFill>
              <a:srgbClr val="FFBFBF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758" name="Google Shape;758;p72"/>
            <p:cNvCxnSpPr>
              <a:stCxn id="756" idx="4"/>
              <a:endCxn id="727" idx="0"/>
            </p:cNvCxnSpPr>
            <p:nvPr/>
          </p:nvCxnSpPr>
          <p:spPr>
            <a:xfrm flipH="1">
              <a:off x="5640772" y="3014317"/>
              <a:ext cx="110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" name="Google Shape;759;p72"/>
            <p:cNvCxnSpPr>
              <a:stCxn id="756" idx="4"/>
              <a:endCxn id="734" idx="0"/>
            </p:cNvCxnSpPr>
            <p:nvPr/>
          </p:nvCxnSpPr>
          <p:spPr>
            <a:xfrm>
              <a:off x="5750872" y="3014317"/>
              <a:ext cx="5325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" name="Google Shape;760;p72"/>
            <p:cNvCxnSpPr>
              <a:stCxn id="756" idx="4"/>
              <a:endCxn id="728" idx="0"/>
            </p:cNvCxnSpPr>
            <p:nvPr/>
          </p:nvCxnSpPr>
          <p:spPr>
            <a:xfrm>
              <a:off x="5750872" y="3014317"/>
              <a:ext cx="1187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" name="Google Shape;761;p72"/>
            <p:cNvCxnSpPr>
              <a:stCxn id="756" idx="4"/>
              <a:endCxn id="735" idx="0"/>
            </p:cNvCxnSpPr>
            <p:nvPr/>
          </p:nvCxnSpPr>
          <p:spPr>
            <a:xfrm>
              <a:off x="5750872" y="3014317"/>
              <a:ext cx="18180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2" name="Google Shape;762;p72"/>
            <p:cNvCxnSpPr>
              <a:stCxn id="756" idx="4"/>
              <a:endCxn id="729" idx="0"/>
            </p:cNvCxnSpPr>
            <p:nvPr/>
          </p:nvCxnSpPr>
          <p:spPr>
            <a:xfrm>
              <a:off x="5750872" y="3014317"/>
              <a:ext cx="24606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3" name="Google Shape;763;p72"/>
            <p:cNvCxnSpPr>
              <a:stCxn id="757" idx="4"/>
              <a:endCxn id="729" idx="0"/>
            </p:cNvCxnSpPr>
            <p:nvPr/>
          </p:nvCxnSpPr>
          <p:spPr>
            <a:xfrm>
              <a:off x="8143065" y="3014317"/>
              <a:ext cx="684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4" name="Google Shape;764;p72"/>
            <p:cNvCxnSpPr>
              <a:stCxn id="757" idx="4"/>
              <a:endCxn id="735" idx="0"/>
            </p:cNvCxnSpPr>
            <p:nvPr/>
          </p:nvCxnSpPr>
          <p:spPr>
            <a:xfrm flipH="1">
              <a:off x="7568865" y="3014317"/>
              <a:ext cx="5742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5" name="Google Shape;765;p72"/>
            <p:cNvCxnSpPr>
              <a:stCxn id="757" idx="4"/>
              <a:endCxn id="728" idx="0"/>
            </p:cNvCxnSpPr>
            <p:nvPr/>
          </p:nvCxnSpPr>
          <p:spPr>
            <a:xfrm flipH="1">
              <a:off x="6937965" y="3014317"/>
              <a:ext cx="12051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6" name="Google Shape;766;p72"/>
            <p:cNvCxnSpPr>
              <a:stCxn id="757" idx="4"/>
              <a:endCxn id="734" idx="0"/>
            </p:cNvCxnSpPr>
            <p:nvPr/>
          </p:nvCxnSpPr>
          <p:spPr>
            <a:xfrm flipH="1">
              <a:off x="6283365" y="3014317"/>
              <a:ext cx="18597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7" name="Google Shape;767;p72"/>
            <p:cNvCxnSpPr>
              <a:stCxn id="757" idx="4"/>
              <a:endCxn id="727" idx="0"/>
            </p:cNvCxnSpPr>
            <p:nvPr/>
          </p:nvCxnSpPr>
          <p:spPr>
            <a:xfrm flipH="1">
              <a:off x="5640765" y="3014317"/>
              <a:ext cx="2502300" cy="590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68" name="Google Shape;768;p72"/>
            <p:cNvSpPr txBox="1"/>
            <p:nvPr/>
          </p:nvSpPr>
          <p:spPr>
            <a:xfrm>
              <a:off x="6031524" y="1965888"/>
              <a:ext cx="17438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Input (5)</a:t>
              </a:r>
              <a:endParaRPr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69" name="Google Shape;769;p72"/>
            <p:cNvSpPr txBox="1"/>
            <p:nvPr/>
          </p:nvSpPr>
          <p:spPr>
            <a:xfrm>
              <a:off x="6082287" y="4906896"/>
              <a:ext cx="17438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Output (1)</a:t>
              </a:r>
              <a:endParaRPr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70" name="Google Shape;770;p72"/>
            <p:cNvSpPr/>
            <p:nvPr/>
          </p:nvSpPr>
          <p:spPr>
            <a:xfrm rot="5400000">
              <a:off x="6811453" y="1289481"/>
              <a:ext cx="160971" cy="22320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rgbClr val="F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71" name="Google Shape;771;p72"/>
            <p:cNvSpPr txBox="1"/>
            <p:nvPr/>
          </p:nvSpPr>
          <p:spPr>
            <a:xfrm>
              <a:off x="8359065" y="3637125"/>
              <a:ext cx="7164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(64)</a:t>
              </a:r>
              <a:endParaRPr sz="18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72" name="Google Shape;772;p72"/>
          <p:cNvSpPr txBox="1"/>
          <p:nvPr/>
        </p:nvSpPr>
        <p:spPr>
          <a:xfrm>
            <a:off x="911614" y="1433613"/>
            <a:ext cx="25077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Your idea</a:t>
            </a:r>
            <a:endParaRPr dirty="0"/>
          </a:p>
        </p:txBody>
      </p:sp>
      <p:sp>
        <p:nvSpPr>
          <p:cNvPr id="773" name="Google Shape;773;p72"/>
          <p:cNvSpPr txBox="1"/>
          <p:nvPr/>
        </p:nvSpPr>
        <p:spPr>
          <a:xfrm>
            <a:off x="5424183" y="1436015"/>
            <a:ext cx="24596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Your code</a:t>
            </a:r>
            <a:endParaRPr dirty="0"/>
          </a:p>
        </p:txBody>
      </p:sp>
      <p:sp>
        <p:nvSpPr>
          <p:cNvPr id="774" name="Google Shape;774;p72"/>
          <p:cNvSpPr/>
          <p:nvPr/>
        </p:nvSpPr>
        <p:spPr>
          <a:xfrm>
            <a:off x="4682341" y="2110920"/>
            <a:ext cx="3943350" cy="396450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keras.layers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build a sequential model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input and hidden layer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output layer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3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 dirty="0" err="1"/>
              <a:t>似乎少了點什麼</a:t>
            </a:r>
            <a:r>
              <a:rPr lang="en-US" dirty="0"/>
              <a:t>？</a:t>
            </a:r>
            <a:endParaRPr dirty="0"/>
          </a:p>
        </p:txBody>
      </p:sp>
      <p:pic>
        <p:nvPicPr>
          <p:cNvPr id="780" name="Google Shape;780;p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24013" y="1469296"/>
            <a:ext cx="589597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3"/>
          <p:cNvSpPr txBox="1"/>
          <p:nvPr/>
        </p:nvSpPr>
        <p:spPr>
          <a:xfrm>
            <a:off x="2066649" y="5799801"/>
            <a:ext cx="5010703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所以那個</a:t>
            </a:r>
            <a:r>
              <a:rPr lang="en-US" sz="24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activation function 呢？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4"/>
          <p:cNvSpPr/>
          <p:nvPr/>
        </p:nvSpPr>
        <p:spPr>
          <a:xfrm>
            <a:off x="729591" y="1608653"/>
            <a:ext cx="4307408" cy="424150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keras.layers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build a sequential model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input and hidden layer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activation=</a:t>
            </a:r>
            <a:r>
              <a:rPr lang="en-US" sz="180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‘relu’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input_dim=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output layer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7" name="Google Shape;787;p74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Model: Activation Function</a:t>
            </a:r>
            <a:endParaRPr/>
          </a:p>
        </p:txBody>
      </p:sp>
      <p:pic>
        <p:nvPicPr>
          <p:cNvPr id="788" name="Google Shape;78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5004" y="4051264"/>
            <a:ext cx="374733" cy="197972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89" name="Google Shape;789;p74"/>
          <p:cNvCxnSpPr/>
          <p:nvPr/>
        </p:nvCxnSpPr>
        <p:spPr>
          <a:xfrm flipH="1">
            <a:off x="4380614" y="3590903"/>
            <a:ext cx="1212112" cy="46036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90" name="Google Shape;790;p74"/>
          <p:cNvSpPr txBox="1"/>
          <p:nvPr/>
        </p:nvSpPr>
        <p:spPr>
          <a:xfrm>
            <a:off x="5780565" y="2729240"/>
            <a:ext cx="2176131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Choose:</a:t>
            </a:r>
            <a:endParaRPr sz="1800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ource Sans Pro"/>
              <a:buAutoNum type="alphaUcParenR"/>
            </a:pPr>
            <a:r>
              <a:rPr lang="en-US" sz="18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Sigmoid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ource Sans Pro"/>
              <a:buAutoNum type="alphaUcParenR"/>
            </a:pPr>
            <a:r>
              <a:rPr lang="en-US" sz="1800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Tanh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ource Sans Pro"/>
              <a:buAutoNum type="alphaUcParenR"/>
            </a:pPr>
            <a:r>
              <a:rPr lang="en-US" sz="1800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ReLU</a:t>
            </a:r>
            <a:endParaRPr sz="1800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ource Sans Pro"/>
              <a:buAutoNum type="alphaUcParenR"/>
            </a:pPr>
            <a:r>
              <a:rPr lang="en-US" sz="1800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Softmax</a:t>
            </a:r>
            <a:endParaRPr sz="1800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5"/>
          <p:cNvSpPr/>
          <p:nvPr/>
        </p:nvSpPr>
        <p:spPr>
          <a:xfrm>
            <a:off x="729591" y="1608653"/>
            <a:ext cx="4307408" cy="4518499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keras.layers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build a sequential model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input and hidden layer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activation=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relu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output layer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6" name="Google Shape;796;p75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Model: Activation Function</a:t>
            </a:r>
            <a:endParaRPr/>
          </a:p>
        </p:txBody>
      </p:sp>
      <p:cxnSp>
        <p:nvCxnSpPr>
          <p:cNvPr id="797" name="Google Shape;797;p75"/>
          <p:cNvCxnSpPr/>
          <p:nvPr/>
        </p:nvCxnSpPr>
        <p:spPr>
          <a:xfrm flipH="1">
            <a:off x="4380614" y="3590903"/>
            <a:ext cx="1212112" cy="460361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798" name="Google Shape;798;p75"/>
          <p:cNvGrpSpPr/>
          <p:nvPr/>
        </p:nvGrpSpPr>
        <p:grpSpPr>
          <a:xfrm>
            <a:off x="5746890" y="2729240"/>
            <a:ext cx="2209806" cy="2169825"/>
            <a:chOff x="5746890" y="2516580"/>
            <a:chExt cx="2209806" cy="2169825"/>
          </a:xfrm>
        </p:grpSpPr>
        <p:sp>
          <p:nvSpPr>
            <p:cNvPr id="799" name="Google Shape;799;p75"/>
            <p:cNvSpPr txBox="1"/>
            <p:nvPr/>
          </p:nvSpPr>
          <p:spPr>
            <a:xfrm>
              <a:off x="5780565" y="2516580"/>
              <a:ext cx="2176131" cy="2169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Choose:</a:t>
              </a:r>
              <a:endParaRPr sz="18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800"/>
                <a:buFont typeface="Source Sans Pro"/>
                <a:buAutoNum type="alphaUcParenR"/>
              </a:pPr>
              <a:r>
                <a:rPr lang="en-US" sz="1800" dirty="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Sigmoid</a:t>
              </a:r>
              <a:endParaRPr dirty="0"/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800"/>
                <a:buFont typeface="Source Sans Pro"/>
                <a:buAutoNum type="alphaUcParenR"/>
              </a:pPr>
              <a:r>
                <a:rPr lang="en-US" sz="1800" dirty="0" err="1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Tanh</a:t>
              </a:r>
              <a:endParaRPr dirty="0"/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800"/>
                <a:buFont typeface="Source Sans Pro"/>
                <a:buAutoNum type="alphaUcParenR"/>
              </a:pPr>
              <a:r>
                <a:rPr lang="en-US" sz="1800" dirty="0" err="1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ReLU</a:t>
              </a:r>
              <a:endParaRPr sz="18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800"/>
                <a:buFont typeface="Source Sans Pro"/>
                <a:buAutoNum type="alphaUcParenR"/>
              </a:pPr>
              <a:r>
                <a:rPr lang="en-US" sz="1800" dirty="0" err="1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Softmax</a:t>
              </a:r>
              <a:endParaRPr sz="18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800" name="Google Shape;800;p75"/>
            <p:cNvSpPr/>
            <p:nvPr/>
          </p:nvSpPr>
          <p:spPr>
            <a:xfrm>
              <a:off x="5746890" y="4206748"/>
              <a:ext cx="471376" cy="467833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0000" tIns="180000" rIns="180000" bIns="1800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Activation Function</a:t>
            </a:r>
            <a:endParaRPr/>
          </a:p>
        </p:txBody>
      </p:sp>
      <p:sp>
        <p:nvSpPr>
          <p:cNvPr id="307" name="Google Shape;307;p28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400"/>
            </a:pPr>
            <a:r>
              <a:rPr lang="en-US" altLang="zh-TW" dirty="0"/>
              <a:t>Nonlinear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Limit output values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Common: Sigmoid, </a:t>
            </a:r>
            <a:r>
              <a:rPr lang="en-US" dirty="0" err="1"/>
              <a:t>tanh</a:t>
            </a:r>
            <a:r>
              <a:rPr lang="en-US" dirty="0"/>
              <a:t>, 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Softmax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52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Activation Function: Sigmoid</a:t>
            </a: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Range: [0, 1]</a:t>
            </a:r>
            <a:endParaRPr dirty="0"/>
          </a:p>
          <a:p>
            <a:pPr marL="228600" lvl="0" indent="-228600">
              <a:buSzPts val="2400"/>
            </a:pPr>
            <a:r>
              <a:rPr lang="en-US" altLang="zh-TW" dirty="0"/>
              <a:t>Differentiable</a:t>
            </a:r>
          </a:p>
          <a:p>
            <a:pPr marL="228600" indent="-228600">
              <a:buSzPts val="2400"/>
            </a:pPr>
            <a:r>
              <a:rPr lang="en-US" altLang="zh-TW" dirty="0"/>
              <a:t>Monotonic before differentiation</a:t>
            </a:r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0428" y="3007399"/>
            <a:ext cx="5663274" cy="377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475" y="4233337"/>
            <a:ext cx="2286151" cy="752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/>
          <p:cNvGrpSpPr/>
          <p:nvPr/>
        </p:nvGrpSpPr>
        <p:grpSpPr>
          <a:xfrm>
            <a:off x="3519840" y="1445706"/>
            <a:ext cx="4918510" cy="689588"/>
            <a:chOff x="3519840" y="1445706"/>
            <a:chExt cx="4918510" cy="68958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5"/>
            <a:srcRect l="13673" t="22153" r="1952"/>
            <a:stretch/>
          </p:blipFill>
          <p:spPr>
            <a:xfrm>
              <a:off x="3519840" y="1445706"/>
              <a:ext cx="4918510" cy="689588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7851209" y="1859592"/>
              <a:ext cx="163629" cy="275702"/>
            </a:xfrm>
            <a:prstGeom prst="rect">
              <a:avLst/>
            </a:prstGeom>
            <a:solidFill>
              <a:srgbClr val="242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428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Activation Function: tanh</a:t>
            </a:r>
            <a:endParaRPr/>
          </a:p>
        </p:txBody>
      </p:sp>
      <p:sp>
        <p:nvSpPr>
          <p:cNvPr id="321" name="Google Shape;321;p30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Range: [-1, 1]</a:t>
            </a:r>
            <a:endParaRPr dirty="0"/>
          </a:p>
          <a:p>
            <a:pPr marL="228600" indent="-228600">
              <a:buSzPts val="2400"/>
            </a:pPr>
            <a:r>
              <a:rPr lang="en-US" altLang="zh-TW" dirty="0"/>
              <a:t>Differentiable</a:t>
            </a:r>
            <a:endParaRPr dirty="0"/>
          </a:p>
          <a:p>
            <a:pPr marL="228600" indent="-228600">
              <a:buSzPts val="2400"/>
            </a:pPr>
            <a:r>
              <a:rPr lang="en-US" dirty="0"/>
              <a:t>Monotonic before </a:t>
            </a:r>
            <a:r>
              <a:rPr lang="en-US" altLang="zh-TW" dirty="0"/>
              <a:t>differentiation</a:t>
            </a:r>
          </a:p>
        </p:txBody>
      </p:sp>
      <p:pic>
        <p:nvPicPr>
          <p:cNvPr id="322" name="Google Shape;32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5891" y="3101700"/>
            <a:ext cx="5086325" cy="38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150" y="4637999"/>
            <a:ext cx="2883025" cy="7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13672" t="23483" r="2035"/>
          <a:stretch/>
        </p:blipFill>
        <p:spPr>
          <a:xfrm>
            <a:off x="3577590" y="1490063"/>
            <a:ext cx="4937760" cy="69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76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Why Keras?</a:t>
            </a: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2400"/>
            </a:pPr>
            <a:r>
              <a:rPr lang="en-US" dirty="0"/>
              <a:t>API designed for human beings</a:t>
            </a:r>
          </a:p>
          <a:p>
            <a:pPr marL="228600" lvl="0" indent="-228600">
              <a:buSzPts val="2400"/>
            </a:pPr>
            <a:r>
              <a:rPr lang="en-US" dirty="0"/>
              <a:t>Write in Python</a:t>
            </a:r>
            <a:endParaRPr dirty="0"/>
          </a:p>
          <a:p>
            <a:pPr marL="228600" indent="-228600">
              <a:buSzPts val="2400"/>
            </a:pPr>
            <a:r>
              <a:rPr lang="en-US" dirty="0"/>
              <a:t>Can be build on different </a:t>
            </a:r>
            <a:r>
              <a:rPr lang="en-US" dirty="0" err="1"/>
              <a:t>backends</a:t>
            </a:r>
            <a:r>
              <a:rPr lang="en-US" dirty="0"/>
              <a:t>: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Theano</a:t>
            </a:r>
            <a:r>
              <a:rPr lang="en-US" dirty="0"/>
              <a:t>, CNTK</a:t>
            </a:r>
            <a:endParaRPr dirty="0"/>
          </a:p>
          <a:p>
            <a:pPr marL="228600" indent="-228600">
              <a:buSzPts val="2400"/>
            </a:pPr>
            <a:r>
              <a:rPr lang="en-US" dirty="0"/>
              <a:t>GPU available</a:t>
            </a:r>
          </a:p>
          <a:p>
            <a:pPr marL="228600" indent="-228600">
              <a:buSzPts val="2400"/>
            </a:pPr>
            <a:r>
              <a:rPr lang="en-US" altLang="zh-TW" dirty="0"/>
              <a:t>Train simply and fast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Activation Function: ReLU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Range: [0, infinity)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Differentiable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Monotonic before and after differentiation</a:t>
            </a:r>
            <a:endParaRPr dirty="0"/>
          </a:p>
        </p:txBody>
      </p:sp>
      <p:pic>
        <p:nvPicPr>
          <p:cNvPr id="330" name="Google Shape;3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8833" y="3219622"/>
            <a:ext cx="4315181" cy="345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150" y="4748438"/>
            <a:ext cx="3462025" cy="39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/>
          <p:cNvGrpSpPr/>
          <p:nvPr/>
        </p:nvGrpSpPr>
        <p:grpSpPr>
          <a:xfrm>
            <a:off x="4071486" y="1694046"/>
            <a:ext cx="4899259" cy="679466"/>
            <a:chOff x="4071486" y="1694046"/>
            <a:chExt cx="4899259" cy="67946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5"/>
            <a:srcRect l="13393" t="22462" r="2009"/>
            <a:stretch/>
          </p:blipFill>
          <p:spPr>
            <a:xfrm>
              <a:off x="4071486" y="1694046"/>
              <a:ext cx="4899259" cy="679466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8412480" y="2088682"/>
              <a:ext cx="102870" cy="284830"/>
            </a:xfrm>
            <a:prstGeom prst="rect">
              <a:avLst/>
            </a:prstGeom>
            <a:solidFill>
              <a:srgbClr val="2427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7144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Activation Function: Softmax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Range: [0, 1]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For classification</a:t>
            </a:r>
            <a:endParaRPr dirty="0"/>
          </a:p>
          <a:p>
            <a:pPr marL="228600" lvl="0" indent="-228600">
              <a:buSzPts val="2400"/>
            </a:pPr>
            <a:r>
              <a:rPr lang="en-US" dirty="0"/>
              <a:t>Probability of every class</a:t>
            </a:r>
          </a:p>
          <a:p>
            <a:pPr marL="228600" lvl="0" indent="-228600">
              <a:buSzPts val="2400"/>
            </a:pPr>
            <a:r>
              <a:rPr lang="en-US" dirty="0"/>
              <a:t>Sum = 1</a:t>
            </a:r>
            <a:endParaRPr dirty="0"/>
          </a:p>
        </p:txBody>
      </p:sp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075" y="4438265"/>
            <a:ext cx="2464325" cy="947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9" name="Google Shape;339;p32"/>
          <p:cNvGraphicFramePr/>
          <p:nvPr/>
        </p:nvGraphicFramePr>
        <p:xfrm>
          <a:off x="5027495" y="3693052"/>
          <a:ext cx="2552150" cy="2438250"/>
        </p:xfrm>
        <a:graphic>
          <a:graphicData uri="http://schemas.openxmlformats.org/drawingml/2006/table">
            <a:tbl>
              <a:tblPr>
                <a:noFill/>
                <a:tableStyleId>{8D368B1C-FCBF-42D8-9915-E4F17CC447D1}</a:tableStyleId>
              </a:tblPr>
              <a:tblGrid>
                <a:gridCol w="127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b="1" u="none" strike="noStrike" cap="none"/>
                        <a:t>Class 1</a:t>
                      </a:r>
                      <a:endParaRPr sz="2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u="none" strike="noStrike" cap="none"/>
                        <a:t>0.1</a:t>
                      </a:r>
                      <a:endParaRPr sz="2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b="1" u="none" strike="noStrike" cap="none"/>
                        <a:t>Class 2</a:t>
                      </a:r>
                      <a:endParaRPr sz="2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u="none" strike="noStrike" cap="none"/>
                        <a:t>0.005</a:t>
                      </a:r>
                      <a:endParaRPr sz="2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b="1" u="none" strike="noStrike" cap="none"/>
                        <a:t>Class 3</a:t>
                      </a:r>
                      <a:endParaRPr sz="2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u="none" strike="noStrike" cap="none"/>
                        <a:t>0.7</a:t>
                      </a:r>
                      <a:endParaRPr sz="2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b="1" u="none" strike="noStrike" cap="none"/>
                        <a:t>Class 4</a:t>
                      </a:r>
                      <a:endParaRPr sz="2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u="none" strike="noStrike" cap="none"/>
                        <a:t>0.145</a:t>
                      </a:r>
                      <a:endParaRPr sz="2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b="1" u="none" strike="noStrike" cap="none"/>
                        <a:t>Class 5</a:t>
                      </a:r>
                      <a:endParaRPr sz="20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Source Sans Pro"/>
                        <a:buNone/>
                      </a:pPr>
                      <a:r>
                        <a:rPr lang="en-US" sz="2000" u="none" strike="noStrike" cap="none"/>
                        <a:t>0.05</a:t>
                      </a:r>
                      <a:endParaRPr sz="2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3619" t="17963" r="2143" b="18879"/>
          <a:stretch/>
        </p:blipFill>
        <p:spPr>
          <a:xfrm>
            <a:off x="3596840" y="1463040"/>
            <a:ext cx="4918510" cy="6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71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6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Define Model: Activation Function</a:t>
            </a:r>
            <a:endParaRPr/>
          </a:p>
        </p:txBody>
      </p:sp>
      <p:sp>
        <p:nvSpPr>
          <p:cNvPr id="806" name="Google Shape;806;p76"/>
          <p:cNvSpPr txBox="1">
            <a:spLocks noGrp="1"/>
          </p:cNvSpPr>
          <p:nvPr>
            <p:ph type="body" idx="1"/>
          </p:nvPr>
        </p:nvSpPr>
        <p:spPr>
          <a:xfrm>
            <a:off x="628650" y="1338603"/>
            <a:ext cx="7886700" cy="4754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err="1"/>
              <a:t>如何挑選醬汁</a:t>
            </a:r>
            <a:r>
              <a:rPr lang="en-US" dirty="0"/>
              <a:t> </a:t>
            </a:r>
            <a:r>
              <a:rPr lang="en-US" altLang="zh-TW" dirty="0"/>
              <a:t>Tips</a:t>
            </a:r>
            <a:endParaRPr dirty="0"/>
          </a:p>
          <a:p>
            <a:pPr marL="685800" lvl="1" indent="-228600">
              <a:lnSpc>
                <a:spcPct val="200000"/>
              </a:lnSpc>
            </a:pPr>
            <a:r>
              <a:rPr lang="en-US" dirty="0"/>
              <a:t>sigmoid</a:t>
            </a:r>
            <a:r>
              <a:rPr lang="en-US" altLang="zh-TW" dirty="0"/>
              <a:t>: suit for </a:t>
            </a:r>
            <a:r>
              <a:rPr lang="en-US" dirty="0"/>
              <a:t>simple network</a:t>
            </a:r>
            <a:endParaRPr dirty="0"/>
          </a:p>
          <a:p>
            <a:pPr marL="685800" lvl="1" indent="-228600">
              <a:lnSpc>
                <a:spcPct val="200000"/>
              </a:lnSpc>
            </a:pPr>
            <a:r>
              <a:rPr lang="en-US" dirty="0" err="1"/>
              <a:t>Tanh</a:t>
            </a:r>
            <a:r>
              <a:rPr lang="en-US" dirty="0"/>
              <a:t>: </a:t>
            </a:r>
            <a:r>
              <a:rPr lang="en-US" altLang="zh-TW" dirty="0"/>
              <a:t>suit for </a:t>
            </a:r>
            <a:r>
              <a:rPr lang="en-US" dirty="0"/>
              <a:t>RNN</a:t>
            </a:r>
            <a:endParaRPr dirty="0"/>
          </a:p>
          <a:p>
            <a:pPr marL="685800" lvl="1" indent="-228600">
              <a:lnSpc>
                <a:spcPct val="200000"/>
              </a:lnSpc>
            </a:pPr>
            <a:r>
              <a:rPr lang="en-US" dirty="0" err="1"/>
              <a:t>ReLU</a:t>
            </a:r>
            <a:r>
              <a:rPr lang="en-US" altLang="zh-TW" dirty="0"/>
              <a:t> : suit for </a:t>
            </a:r>
            <a:r>
              <a:rPr lang="en-US" dirty="0"/>
              <a:t>CNN</a:t>
            </a:r>
            <a:endParaRPr dirty="0"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 err="1"/>
              <a:t>softmax</a:t>
            </a:r>
            <a:r>
              <a:rPr lang="en-US" dirty="0"/>
              <a:t>: last layer for classification output</a:t>
            </a:r>
            <a:endParaRPr dirty="0"/>
          </a:p>
        </p:txBody>
      </p:sp>
      <p:cxnSp>
        <p:nvCxnSpPr>
          <p:cNvPr id="807" name="Google Shape;807;p76"/>
          <p:cNvCxnSpPr/>
          <p:nvPr/>
        </p:nvCxnSpPr>
        <p:spPr>
          <a:xfrm>
            <a:off x="1594884" y="1796906"/>
            <a:ext cx="1137683" cy="0"/>
          </a:xfrm>
          <a:prstGeom prst="straightConnector1">
            <a:avLst/>
          </a:prstGeom>
          <a:noFill/>
          <a:ln w="571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3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 dirty="0"/>
              <a:t>Compile Model</a:t>
            </a:r>
            <a:endParaRPr dirty="0"/>
          </a:p>
        </p:txBody>
      </p:sp>
      <p:sp>
        <p:nvSpPr>
          <p:cNvPr id="575" name="Google Shape;575;p63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Define Model</a:t>
            </a:r>
            <a:endParaRPr dirty="0"/>
          </a:p>
          <a:p>
            <a:pPr marL="685800" lvl="1" indent="-228600"/>
            <a:r>
              <a:rPr lang="en-US" dirty="0"/>
              <a:t>Define </a:t>
            </a:r>
            <a:r>
              <a:rPr lang="en-US" altLang="zh-TW" b="1" dirty="0">
                <a:solidFill>
                  <a:srgbClr val="0070C0"/>
                </a:solidFill>
              </a:rPr>
              <a:t>neurons</a:t>
            </a:r>
            <a:r>
              <a:rPr lang="en-US" altLang="zh-TW" dirty="0"/>
              <a:t> of every </a:t>
            </a:r>
            <a:r>
              <a:rPr lang="en-US" dirty="0"/>
              <a:t>hidden layer</a:t>
            </a:r>
            <a:endParaRPr dirty="0"/>
          </a:p>
          <a:p>
            <a:pPr marL="685800" lvl="1" indent="-228600"/>
            <a:r>
              <a:rPr lang="en-US" dirty="0"/>
              <a:t>Define the </a:t>
            </a:r>
            <a:r>
              <a:rPr lang="en-US" b="1" dirty="0">
                <a:solidFill>
                  <a:srgbClr val="0070C0"/>
                </a:solidFill>
              </a:rPr>
              <a:t>activation function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Compile Model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Define </a:t>
            </a:r>
            <a:r>
              <a:rPr lang="en-US" b="1" dirty="0">
                <a:solidFill>
                  <a:srgbClr val="0070C0"/>
                </a:solidFill>
              </a:rPr>
              <a:t>loss function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optimizer</a:t>
            </a:r>
            <a:endParaRPr b="1" dirty="0">
              <a:solidFill>
                <a:srgbClr val="0070C0"/>
              </a:solidFill>
            </a:endParaRPr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Parameters: learning rate, momentum…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Fit Model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Let model view data</a:t>
            </a:r>
            <a:endParaRPr dirty="0"/>
          </a:p>
        </p:txBody>
      </p:sp>
      <p:sp>
        <p:nvSpPr>
          <p:cNvPr id="4" name="Google Shape;814;p77"/>
          <p:cNvSpPr/>
          <p:nvPr/>
        </p:nvSpPr>
        <p:spPr>
          <a:xfrm>
            <a:off x="628650" y="1338604"/>
            <a:ext cx="7175648" cy="16724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180000" tIns="180000" rIns="180000" bIns="1800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815;p77"/>
          <p:cNvSpPr/>
          <p:nvPr/>
        </p:nvSpPr>
        <p:spPr>
          <a:xfrm>
            <a:off x="529996" y="4845863"/>
            <a:ext cx="7582646" cy="107716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180000" tIns="180000" rIns="180000" bIns="1800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35341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8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Compile Model: Loss Function</a:t>
            </a:r>
            <a:endParaRPr/>
          </a:p>
        </p:txBody>
      </p:sp>
      <p:sp>
        <p:nvSpPr>
          <p:cNvPr id="821" name="Google Shape;821;p78"/>
          <p:cNvSpPr txBox="1">
            <a:spLocks noGrp="1"/>
          </p:cNvSpPr>
          <p:nvPr>
            <p:ph type="body" idx="1"/>
          </p:nvPr>
        </p:nvSpPr>
        <p:spPr>
          <a:xfrm>
            <a:off x="628650" y="1147212"/>
            <a:ext cx="7886700" cy="488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2400"/>
            </a:pPr>
            <a:r>
              <a:rPr lang="en-US" dirty="0"/>
              <a:t>AKA Objective function</a:t>
            </a:r>
          </a:p>
          <a:p>
            <a:pPr marL="228600" lvl="0" indent="-228600" algn="l" rtl="0">
              <a:lnSpc>
                <a:spcPct val="150000"/>
              </a:lnSpc>
              <a:spcAft>
                <a:spcPts val="0"/>
              </a:spcAft>
              <a:buSzPts val="2400"/>
              <a:buChar char="▪"/>
            </a:pPr>
            <a:r>
              <a:rPr lang="en-US" dirty="0"/>
              <a:t>Measure the </a:t>
            </a:r>
            <a:r>
              <a:rPr lang="en-US" dirty="0">
                <a:solidFill>
                  <a:srgbClr val="0070C0"/>
                </a:solidFill>
              </a:rPr>
              <a:t>difference</a:t>
            </a:r>
            <a:r>
              <a:rPr lang="en-US" dirty="0"/>
              <a:t> between predict and ground-truth</a:t>
            </a:r>
          </a:p>
          <a:p>
            <a:pPr marL="228600" indent="-228600">
              <a:buSzPts val="2400"/>
            </a:pPr>
            <a:r>
              <a:rPr lang="en-US" altLang="zh-TW" dirty="0"/>
              <a:t>Common loss functions:</a:t>
            </a:r>
          </a:p>
          <a:p>
            <a:pPr marL="685800" lvl="1" indent="-228600">
              <a:spcBef>
                <a:spcPts val="1000"/>
              </a:spcBef>
            </a:pPr>
            <a:r>
              <a:rPr lang="en-US" altLang="zh-TW" dirty="0"/>
              <a:t>Mean Squared Error (Regression)</a:t>
            </a:r>
          </a:p>
          <a:p>
            <a:pPr marL="228600" lvl="0" indent="-76200">
              <a:buSzPts val="2400"/>
              <a:buNone/>
            </a:pPr>
            <a:endParaRPr lang="en-US" altLang="zh-TW" dirty="0"/>
          </a:p>
          <a:p>
            <a:pPr marL="685800" lvl="1" indent="-228600">
              <a:spcBef>
                <a:spcPts val="1000"/>
              </a:spcBef>
            </a:pPr>
            <a:r>
              <a:rPr lang="en-US" altLang="zh-TW" dirty="0"/>
              <a:t>Cross Entropy (Classification)</a:t>
            </a:r>
          </a:p>
          <a:p>
            <a:pPr marL="228600" indent="-228600">
              <a:spcBef>
                <a:spcPts val="0"/>
              </a:spcBef>
              <a:buSzPts val="2400"/>
            </a:pPr>
            <a:endParaRPr lang="en-US" altLang="zh-TW"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dirty="0"/>
          </a:p>
        </p:txBody>
      </p:sp>
      <p:pic>
        <p:nvPicPr>
          <p:cNvPr id="4" name="Google Shape;37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0597" y="3880704"/>
            <a:ext cx="2867999" cy="7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0240" y="5215138"/>
            <a:ext cx="2788715" cy="7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9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Compile Model: Loss Function</a:t>
            </a:r>
            <a:endParaRPr/>
          </a:p>
        </p:txBody>
      </p:sp>
      <p:sp>
        <p:nvSpPr>
          <p:cNvPr id="827" name="Google Shape;827;p79"/>
          <p:cNvSpPr txBox="1">
            <a:spLocks noGrp="1"/>
          </p:cNvSpPr>
          <p:nvPr>
            <p:ph type="body" idx="1"/>
          </p:nvPr>
        </p:nvSpPr>
        <p:spPr>
          <a:xfrm>
            <a:off x="628650" y="1338605"/>
            <a:ext cx="7886700" cy="137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400"/>
            </a:pPr>
            <a:r>
              <a:rPr lang="en-US" altLang="zh-TW" dirty="0"/>
              <a:t>Measure the difference between predict and ground-truth</a:t>
            </a:r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>
                <a:solidFill>
                  <a:schemeClr val="accent3"/>
                </a:solidFill>
              </a:rPr>
              <a:t>Rule: 1 for correct, 0 for wrong.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828" name="Google Shape;828;p79"/>
          <p:cNvGrpSpPr/>
          <p:nvPr/>
        </p:nvGrpSpPr>
        <p:grpSpPr>
          <a:xfrm>
            <a:off x="5259481" y="3269734"/>
            <a:ext cx="1814155" cy="814126"/>
            <a:chOff x="5295019" y="2940590"/>
            <a:chExt cx="1814155" cy="814126"/>
          </a:xfrm>
        </p:grpSpPr>
        <p:sp>
          <p:nvSpPr>
            <p:cNvPr id="829" name="Google Shape;829;p79"/>
            <p:cNvSpPr/>
            <p:nvPr/>
          </p:nvSpPr>
          <p:spPr>
            <a:xfrm>
              <a:off x="5295019" y="2940590"/>
              <a:ext cx="900000" cy="81412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79"/>
            <p:cNvSpPr txBox="1"/>
            <p:nvPr/>
          </p:nvSpPr>
          <p:spPr>
            <a:xfrm>
              <a:off x="6393480" y="3067424"/>
              <a:ext cx="71569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+1</a:t>
              </a:r>
              <a:endParaRPr sz="36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831" name="Google Shape;83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065" y="3190865"/>
            <a:ext cx="2328530" cy="23285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Google Shape;832;p79"/>
          <p:cNvGrpSpPr/>
          <p:nvPr/>
        </p:nvGrpSpPr>
        <p:grpSpPr>
          <a:xfrm>
            <a:off x="5266356" y="4727292"/>
            <a:ext cx="1814155" cy="814126"/>
            <a:chOff x="5295019" y="4698264"/>
            <a:chExt cx="1814155" cy="814126"/>
          </a:xfrm>
        </p:grpSpPr>
        <p:sp>
          <p:nvSpPr>
            <p:cNvPr id="833" name="Google Shape;833;p79"/>
            <p:cNvSpPr/>
            <p:nvPr/>
          </p:nvSpPr>
          <p:spPr>
            <a:xfrm>
              <a:off x="5295019" y="4698264"/>
              <a:ext cx="900000" cy="81412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79"/>
            <p:cNvSpPr txBox="1"/>
            <p:nvPr/>
          </p:nvSpPr>
          <p:spPr>
            <a:xfrm>
              <a:off x="6393480" y="4825098"/>
              <a:ext cx="71569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+0</a:t>
              </a:r>
              <a:endParaRPr sz="36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5387167" y="3392568"/>
            <a:ext cx="93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Source Sans Pro" panose="020B0604020202020204" charset="0"/>
              </a:rPr>
              <a:t>cat</a:t>
            </a:r>
            <a:endParaRPr lang="zh-TW" altLang="en-US" sz="2800" dirty="0">
              <a:solidFill>
                <a:schemeClr val="bg1"/>
              </a:solidFill>
              <a:latin typeface="Source Sans Pro" panose="020B060402020202020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30671" y="4854126"/>
            <a:ext cx="93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Source Sans Pro" panose="020B0604020202020204" charset="0"/>
              </a:rPr>
              <a:t>dog</a:t>
            </a:r>
            <a:endParaRPr lang="zh-TW" altLang="en-US" sz="2800" dirty="0">
              <a:solidFill>
                <a:schemeClr val="bg1"/>
              </a:solidFill>
              <a:latin typeface="Source Sans Pro" panose="020B06040202020202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0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Compile Model: Loss Function</a:t>
            </a:r>
            <a:endParaRPr/>
          </a:p>
        </p:txBody>
      </p:sp>
      <p:sp>
        <p:nvSpPr>
          <p:cNvPr id="840" name="Google Shape;840;p80"/>
          <p:cNvSpPr txBox="1">
            <a:spLocks noGrp="1"/>
          </p:cNvSpPr>
          <p:nvPr>
            <p:ph type="body" idx="1"/>
          </p:nvPr>
        </p:nvSpPr>
        <p:spPr>
          <a:xfrm>
            <a:off x="628650" y="1338605"/>
            <a:ext cx="7886700" cy="137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400"/>
            </a:pPr>
            <a:r>
              <a:rPr lang="en-US" altLang="zh-TW" dirty="0"/>
              <a:t>Measure the difference between predict and ground-truth</a:t>
            </a:r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>
                <a:solidFill>
                  <a:schemeClr val="accent3"/>
                </a:solidFill>
              </a:rPr>
              <a:t>Rule: higher points for higher similarity (0~1)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841" name="Google Shape;841;p80"/>
          <p:cNvPicPr preferRelativeResize="0"/>
          <p:nvPr/>
        </p:nvPicPr>
        <p:blipFill rotWithShape="1">
          <a:blip r:embed="rId3">
            <a:alphaModFix/>
          </a:blip>
          <a:srcRect r="51861"/>
          <a:stretch/>
        </p:blipFill>
        <p:spPr>
          <a:xfrm>
            <a:off x="1775638" y="2988555"/>
            <a:ext cx="2469846" cy="2530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2" name="Google Shape;842;p80"/>
          <p:cNvGrpSpPr/>
          <p:nvPr/>
        </p:nvGrpSpPr>
        <p:grpSpPr>
          <a:xfrm>
            <a:off x="5220591" y="2979000"/>
            <a:ext cx="2147771" cy="814126"/>
            <a:chOff x="5295019" y="2940590"/>
            <a:chExt cx="2147771" cy="814126"/>
          </a:xfrm>
        </p:grpSpPr>
        <p:sp>
          <p:nvSpPr>
            <p:cNvPr id="843" name="Google Shape;843;p80"/>
            <p:cNvSpPr/>
            <p:nvPr/>
          </p:nvSpPr>
          <p:spPr>
            <a:xfrm>
              <a:off x="5295019" y="2940590"/>
              <a:ext cx="900000" cy="81412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80"/>
            <p:cNvSpPr txBox="1"/>
            <p:nvPr/>
          </p:nvSpPr>
          <p:spPr>
            <a:xfrm>
              <a:off x="6393480" y="3067424"/>
              <a:ext cx="10493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+0.8</a:t>
              </a:r>
              <a:endParaRPr sz="36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845" name="Google Shape;845;p80"/>
          <p:cNvGrpSpPr/>
          <p:nvPr/>
        </p:nvGrpSpPr>
        <p:grpSpPr>
          <a:xfrm>
            <a:off x="5220591" y="4690408"/>
            <a:ext cx="2147771" cy="814126"/>
            <a:chOff x="5295019" y="4698264"/>
            <a:chExt cx="2147771" cy="814126"/>
          </a:xfrm>
        </p:grpSpPr>
        <p:sp>
          <p:nvSpPr>
            <p:cNvPr id="846" name="Google Shape;846;p80"/>
            <p:cNvSpPr/>
            <p:nvPr/>
          </p:nvSpPr>
          <p:spPr>
            <a:xfrm>
              <a:off x="5295019" y="4698264"/>
              <a:ext cx="900000" cy="814126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80000" tIns="180000" rIns="180000" bIns="180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80"/>
            <p:cNvSpPr txBox="1"/>
            <p:nvPr/>
          </p:nvSpPr>
          <p:spPr>
            <a:xfrm>
              <a:off x="6393480" y="4825098"/>
              <a:ext cx="10493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+0.1</a:t>
              </a:r>
              <a:endParaRPr sz="360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5339724" y="3114887"/>
            <a:ext cx="93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Source Sans Pro" panose="020B0604020202020204" charset="0"/>
              </a:rPr>
              <a:t>cat</a:t>
            </a:r>
            <a:endParaRPr lang="zh-TW" altLang="en-US" sz="2800" dirty="0">
              <a:solidFill>
                <a:schemeClr val="bg1"/>
              </a:solidFill>
              <a:latin typeface="Source Sans Pro" panose="020B060402020202020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285406" y="4826967"/>
            <a:ext cx="93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  <a:latin typeface="Source Sans Pro" panose="020B0604020202020204" charset="0"/>
              </a:rPr>
              <a:t>dog</a:t>
            </a:r>
            <a:endParaRPr lang="zh-TW" altLang="en-US" sz="2800" dirty="0">
              <a:solidFill>
                <a:schemeClr val="bg1"/>
              </a:solidFill>
              <a:latin typeface="Source Sans Pro" panose="020B06040202020202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1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Compile Model: Loss Function</a:t>
            </a:r>
            <a:endParaRPr/>
          </a:p>
        </p:txBody>
      </p:sp>
      <p:sp>
        <p:nvSpPr>
          <p:cNvPr id="853" name="Google Shape;853;p81"/>
          <p:cNvSpPr txBox="1">
            <a:spLocks noGrp="1"/>
          </p:cNvSpPr>
          <p:nvPr>
            <p:ph type="body" idx="1"/>
          </p:nvPr>
        </p:nvSpPr>
        <p:spPr>
          <a:xfrm>
            <a:off x="628650" y="1338604"/>
            <a:ext cx="7886700" cy="440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400"/>
            </a:pPr>
            <a:r>
              <a:rPr lang="en-US" altLang="zh-TW" dirty="0"/>
              <a:t>Measure the difference between predict and ground-truth</a:t>
            </a:r>
          </a:p>
          <a:p>
            <a:pPr marL="228600" lvl="0" indent="-2286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For your reference:</a:t>
            </a:r>
            <a:endParaRPr dirty="0"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Classification + cross entropy</a:t>
            </a:r>
            <a:endParaRPr dirty="0"/>
          </a:p>
          <a:p>
            <a:pPr marL="685800" lvl="1" indent="-228600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Regression + Mean Squared/Absolute Error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2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Compile Model: Loss Function</a:t>
            </a:r>
            <a:endParaRPr/>
          </a:p>
        </p:txBody>
      </p:sp>
      <p:sp>
        <p:nvSpPr>
          <p:cNvPr id="859" name="Google Shape;859;p82"/>
          <p:cNvSpPr/>
          <p:nvPr/>
        </p:nvSpPr>
        <p:spPr>
          <a:xfrm>
            <a:off x="628650" y="1523586"/>
            <a:ext cx="7886699" cy="3964501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keras.layers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build a sequential model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a hidden layer with 64 neurons and a output layer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activation=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relu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 set loss function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compile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3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Compile Model: Optimizer</a:t>
            </a:r>
            <a:endParaRPr/>
          </a:p>
        </p:txBody>
      </p:sp>
      <p:sp>
        <p:nvSpPr>
          <p:cNvPr id="865" name="Google Shape;865;p83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400"/>
            </a:pPr>
            <a:r>
              <a:rPr lang="en-US" dirty="0"/>
              <a:t>Goal: find the best model to </a:t>
            </a:r>
            <a:r>
              <a:rPr lang="en-US" altLang="zh-TW" dirty="0"/>
              <a:t>minimum loss</a:t>
            </a:r>
          </a:p>
          <a:p>
            <a:pPr marL="228600" indent="-228600">
              <a:spcBef>
                <a:spcPts val="0"/>
              </a:spcBef>
              <a:buSzPts val="2400"/>
            </a:pPr>
            <a:endParaRPr lang="en-US"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Optimize loss function: </a:t>
            </a:r>
          </a:p>
          <a:p>
            <a:pPr marL="685800" lvl="1" indent="-228600">
              <a:spcBef>
                <a:spcPts val="0"/>
              </a:spcBef>
              <a:buSzPts val="2400"/>
            </a:pPr>
            <a:r>
              <a:rPr lang="en-US" dirty="0"/>
              <a:t>strategy to find minimum loss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Strategy: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SGD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 err="1"/>
              <a:t>RMSprop</a:t>
            </a:r>
            <a:r>
              <a:rPr lang="en-US" dirty="0"/>
              <a:t> 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Adam</a:t>
            </a:r>
            <a:endParaRPr dirty="0"/>
          </a:p>
        </p:txBody>
      </p:sp>
      <p:pic>
        <p:nvPicPr>
          <p:cNvPr id="866" name="Google Shape;86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7485" y="3747025"/>
            <a:ext cx="4224493" cy="280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8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2494" y="1918252"/>
            <a:ext cx="2755919" cy="50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 dirty="0" err="1"/>
              <a:t>Keras</a:t>
            </a:r>
            <a:r>
              <a:rPr lang="en-US" dirty="0"/>
              <a:t> install: Python</a:t>
            </a:r>
            <a:endParaRPr dirty="0"/>
          </a:p>
        </p:txBody>
      </p:sp>
      <p:sp>
        <p:nvSpPr>
          <p:cNvPr id="507" name="Google Shape;507;p55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Aft>
                <a:spcPts val="0"/>
              </a:spcAft>
              <a:buSzPts val="2400"/>
              <a:buChar char="▪"/>
            </a:pPr>
            <a:r>
              <a:rPr lang="en-US" dirty="0"/>
              <a:t>Anaconda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    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https://www.anaconda.com/download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/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4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Compile Model: Optimizer</a:t>
            </a:r>
            <a:endParaRPr/>
          </a:p>
        </p:txBody>
      </p:sp>
      <p:sp>
        <p:nvSpPr>
          <p:cNvPr id="872" name="Google Shape;872;p84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SGD 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Good starter</a:t>
            </a:r>
            <a:endParaRPr dirty="0"/>
          </a:p>
          <a:p>
            <a:pPr marL="685800" lvl="1" indent="-228600"/>
            <a:r>
              <a:rPr lang="en-US" altLang="zh-TW" dirty="0"/>
              <a:t>Converge </a:t>
            </a:r>
            <a:r>
              <a:rPr lang="en-US" dirty="0"/>
              <a:t>slowly, stuck into saddle point easily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Accelerate by changing </a:t>
            </a:r>
            <a:r>
              <a:rPr lang="en-US" u="sng" dirty="0"/>
              <a:t>learning rate</a:t>
            </a:r>
            <a:r>
              <a:rPr lang="en-US" dirty="0"/>
              <a:t> and </a:t>
            </a:r>
            <a:r>
              <a:rPr lang="en-US" u="sng" dirty="0"/>
              <a:t>momentum</a:t>
            </a:r>
            <a:endParaRPr u="sng" dirty="0"/>
          </a:p>
        </p:txBody>
      </p:sp>
      <p:pic>
        <p:nvPicPr>
          <p:cNvPr id="1026" name="Picture 2" descr="鞍點- 维基百科，自由的百科全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478" y="3911098"/>
            <a:ext cx="3043872" cy="253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5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Compile Model: Optimizer</a:t>
            </a:r>
            <a:endParaRPr/>
          </a:p>
        </p:txBody>
      </p:sp>
      <p:sp>
        <p:nvSpPr>
          <p:cNvPr id="878" name="Google Shape;878;p85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 err="1"/>
              <a:t>RMSprop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for RNN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Adam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Performs well in most situations.</a:t>
            </a:r>
            <a:endParaRPr dirty="0"/>
          </a:p>
          <a:p>
            <a:pPr marL="228600" lvl="0" indent="-228600">
              <a:buSzPts val="2400"/>
            </a:pPr>
            <a:r>
              <a:rPr lang="en-US" dirty="0"/>
              <a:t>Mostly, model performs well with </a:t>
            </a:r>
            <a:r>
              <a:rPr lang="en-US" altLang="zh-TW" dirty="0"/>
              <a:t>default parameters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6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Compile Model: Optimizer</a:t>
            </a:r>
            <a:endParaRPr/>
          </a:p>
        </p:txBody>
      </p:sp>
      <p:sp>
        <p:nvSpPr>
          <p:cNvPr id="884" name="Google Shape;884;p86"/>
          <p:cNvSpPr/>
          <p:nvPr/>
        </p:nvSpPr>
        <p:spPr>
          <a:xfrm>
            <a:off x="628650" y="1523586"/>
            <a:ext cx="7886699" cy="424150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keras.layers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build a sequential model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a hidden layer with 64 neurons and a output layer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activation=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relu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set optimizer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compile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optimizer=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adam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3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 dirty="0"/>
              <a:t>Fit Model</a:t>
            </a:r>
            <a:endParaRPr dirty="0"/>
          </a:p>
        </p:txBody>
      </p:sp>
      <p:sp>
        <p:nvSpPr>
          <p:cNvPr id="575" name="Google Shape;575;p63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Define Model</a:t>
            </a:r>
            <a:endParaRPr dirty="0"/>
          </a:p>
          <a:p>
            <a:pPr marL="685800" lvl="1" indent="-228600"/>
            <a:r>
              <a:rPr lang="en-US" dirty="0"/>
              <a:t>Define </a:t>
            </a:r>
            <a:r>
              <a:rPr lang="en-US" altLang="zh-TW" b="1" dirty="0">
                <a:solidFill>
                  <a:srgbClr val="0070C0"/>
                </a:solidFill>
              </a:rPr>
              <a:t>neurons</a:t>
            </a:r>
            <a:r>
              <a:rPr lang="en-US" altLang="zh-TW" dirty="0"/>
              <a:t> of every </a:t>
            </a:r>
            <a:r>
              <a:rPr lang="en-US" dirty="0"/>
              <a:t>hidden layer</a:t>
            </a:r>
            <a:endParaRPr dirty="0"/>
          </a:p>
          <a:p>
            <a:pPr marL="685800" lvl="1" indent="-228600"/>
            <a:r>
              <a:rPr lang="en-US" dirty="0"/>
              <a:t>Define the </a:t>
            </a:r>
            <a:r>
              <a:rPr lang="en-US" b="1" dirty="0">
                <a:solidFill>
                  <a:srgbClr val="0070C0"/>
                </a:solidFill>
              </a:rPr>
              <a:t>activation function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Compile Model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Define </a:t>
            </a:r>
            <a:r>
              <a:rPr lang="en-US" b="1" dirty="0">
                <a:solidFill>
                  <a:srgbClr val="0070C0"/>
                </a:solidFill>
              </a:rPr>
              <a:t>loss function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optimizer</a:t>
            </a:r>
            <a:endParaRPr b="1" dirty="0">
              <a:solidFill>
                <a:srgbClr val="0070C0"/>
              </a:solidFill>
            </a:endParaRPr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Parameters: learning rate, momentum…</a:t>
            </a:r>
            <a:endParaRPr dirty="0"/>
          </a:p>
          <a:p>
            <a:pPr marL="4572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Source Sans Pro SemiBold"/>
              <a:buAutoNum type="arabicPeriod"/>
            </a:pPr>
            <a:r>
              <a:rPr lang="en-US" dirty="0"/>
              <a:t>Fit Model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Let model view data</a:t>
            </a:r>
            <a:endParaRPr dirty="0"/>
          </a:p>
        </p:txBody>
      </p:sp>
      <p:sp>
        <p:nvSpPr>
          <p:cNvPr id="4" name="Google Shape;891;p87"/>
          <p:cNvSpPr/>
          <p:nvPr/>
        </p:nvSpPr>
        <p:spPr>
          <a:xfrm>
            <a:off x="628650" y="1338604"/>
            <a:ext cx="7133117" cy="3307824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spcFirstLastPara="1" wrap="square" lIns="180000" tIns="180000" rIns="180000" bIns="1800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290987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8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Fit Model</a:t>
            </a:r>
            <a:endParaRPr/>
          </a:p>
        </p:txBody>
      </p:sp>
      <p:sp>
        <p:nvSpPr>
          <p:cNvPr id="897" name="Google Shape;897;p88"/>
          <p:cNvSpPr txBox="1">
            <a:spLocks noGrp="1"/>
          </p:cNvSpPr>
          <p:nvPr>
            <p:ph type="body" idx="1"/>
          </p:nvPr>
        </p:nvSpPr>
        <p:spPr>
          <a:xfrm>
            <a:off x="628650" y="1201480"/>
            <a:ext cx="8515350" cy="519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x, y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Training data and its label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validation data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To evaluate model performance</a:t>
            </a:r>
            <a:endParaRPr dirty="0"/>
          </a:p>
          <a:p>
            <a:pPr marL="685800" lvl="1" indent="-228600"/>
            <a:r>
              <a:rPr lang="en-US" dirty="0"/>
              <a:t>2 ways</a:t>
            </a:r>
            <a:r>
              <a:rPr lang="en-US"/>
              <a:t>: training</a:t>
            </a:r>
            <a:r>
              <a:rPr lang="en-US" dirty="0"/>
              <a:t>, validation</a:t>
            </a:r>
            <a:r>
              <a:rPr lang="en-US"/>
              <a:t>, test</a:t>
            </a:r>
            <a:br>
              <a:rPr lang="en-US" dirty="0"/>
            </a:br>
            <a:r>
              <a:rPr lang="en-US" altLang="zh-TW" dirty="0">
                <a:solidFill>
                  <a:schemeClr val="bg1"/>
                </a:solidFill>
              </a:rPr>
              <a:t>2 ways</a:t>
            </a:r>
            <a:r>
              <a:rPr lang="en-US" altLang="zh-TW">
                <a:solidFill>
                  <a:schemeClr val="bg1"/>
                </a:solidFill>
              </a:rPr>
              <a:t>: </a:t>
            </a:r>
            <a:r>
              <a:rPr lang="en-US"/>
              <a:t>training, test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shuffle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Break the </a:t>
            </a:r>
            <a:r>
              <a:rPr lang="en-US" b="1" dirty="0">
                <a:solidFill>
                  <a:srgbClr val="C00000"/>
                </a:solidFill>
              </a:rPr>
              <a:t>order</a:t>
            </a:r>
            <a:r>
              <a:rPr lang="en-US" dirty="0"/>
              <a:t> of data</a:t>
            </a:r>
            <a:endParaRPr dirty="0"/>
          </a:p>
          <a:p>
            <a:pPr marL="685800" lvl="1" indent="-228600"/>
            <a:r>
              <a:rPr lang="en-US" dirty="0"/>
              <a:t>It is recommended that shuffling train/</a:t>
            </a:r>
            <a:r>
              <a:rPr lang="en-US" altLang="zh-TW" dirty="0"/>
              <a:t>valid data </a:t>
            </a:r>
            <a:r>
              <a:rPr lang="en-US" dirty="0"/>
              <a:t>on your own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9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Fit Model</a:t>
            </a:r>
            <a:endParaRPr/>
          </a:p>
        </p:txBody>
      </p:sp>
      <p:sp>
        <p:nvSpPr>
          <p:cNvPr id="903" name="Google Shape;903;p89"/>
          <p:cNvSpPr txBox="1">
            <a:spLocks noGrp="1"/>
          </p:cNvSpPr>
          <p:nvPr>
            <p:ph type="body" idx="1"/>
          </p:nvPr>
        </p:nvSpPr>
        <p:spPr>
          <a:xfrm>
            <a:off x="628650" y="1338604"/>
            <a:ext cx="7886700" cy="506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epoch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How many times for viewing all the training data </a:t>
            </a:r>
          </a:p>
          <a:p>
            <a:pPr marL="228600" indent="-228600">
              <a:buSzPts val="2400"/>
            </a:pPr>
            <a:r>
              <a:rPr lang="en-US" altLang="zh-TW" dirty="0" err="1"/>
              <a:t>batch_size</a:t>
            </a:r>
            <a:endParaRPr lang="en-US" altLang="zh-TW" dirty="0"/>
          </a:p>
          <a:p>
            <a:pPr marL="685800" lvl="1" indent="-228600">
              <a:buSzPts val="2400"/>
            </a:pPr>
            <a:r>
              <a:rPr lang="en-US" altLang="zh-TW" dirty="0"/>
              <a:t>How many samples that model views in a time</a:t>
            </a:r>
            <a:endParaRPr lang="en-US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verbose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Show the training progress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 0: dismiss; 1: by every batch; 2: by every epoch</a:t>
            </a:r>
            <a:endParaRPr dirty="0"/>
          </a:p>
          <a:p>
            <a:pPr marL="228600" lvl="0" indent="-76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0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Fit Model</a:t>
            </a:r>
            <a:endParaRPr/>
          </a:p>
        </p:txBody>
      </p:sp>
      <p:sp>
        <p:nvSpPr>
          <p:cNvPr id="909" name="Google Shape;909;p90"/>
          <p:cNvSpPr/>
          <p:nvPr/>
        </p:nvSpPr>
        <p:spPr>
          <a:xfrm>
            <a:off x="628650" y="1202191"/>
            <a:ext cx="7886699" cy="5349496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keras.layers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build a sequential model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a hidden layer with 64 neurons and a output layer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activation=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relu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loss function and optimizer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compile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’,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optimizer=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adam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fit data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train_history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trainX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           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epochs=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batch_size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shuffle=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False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verbose=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           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validation_data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testX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2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Save model</a:t>
            </a:r>
            <a:endParaRPr/>
          </a:p>
        </p:txBody>
      </p:sp>
      <p:sp>
        <p:nvSpPr>
          <p:cNvPr id="920" name="Google Shape;920;p92"/>
          <p:cNvSpPr/>
          <p:nvPr/>
        </p:nvSpPr>
        <p:spPr>
          <a:xfrm>
            <a:off x="628650" y="1343596"/>
            <a:ext cx="7886699" cy="507249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keras.layers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build a sequential model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64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activation=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relu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input_dim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look_back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compile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mse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’,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optimizer=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lang="en-US" sz="1800" dirty="0" err="1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adam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train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train_history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trainX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           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epochs=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batch_size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shuffle=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False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verbose=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           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validation_data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testX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save model and parameters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'stock_DNN_model.h5'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3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Load Model</a:t>
            </a:r>
            <a:endParaRPr/>
          </a:p>
        </p:txBody>
      </p:sp>
      <p:sp>
        <p:nvSpPr>
          <p:cNvPr id="926" name="Google Shape;926;p93"/>
          <p:cNvSpPr/>
          <p:nvPr/>
        </p:nvSpPr>
        <p:spPr>
          <a:xfrm>
            <a:off x="628650" y="1692384"/>
            <a:ext cx="7886699" cy="174851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load_model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load model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load_model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'./stock_DNN_model.h5’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4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Evaluate Model</a:t>
            </a:r>
            <a:endParaRPr/>
          </a:p>
        </p:txBody>
      </p:sp>
      <p:sp>
        <p:nvSpPr>
          <p:cNvPr id="932" name="Google Shape;932;p94"/>
          <p:cNvSpPr/>
          <p:nvPr/>
        </p:nvSpPr>
        <p:spPr>
          <a:xfrm>
            <a:off x="628650" y="1692384"/>
            <a:ext cx="7886699" cy="257950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load_model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load model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load_model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'./stock_DNN_model.h5’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test data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=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evaluate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testX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testY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batch_size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 dirty="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(“Test Result: ”, test)</a:t>
            </a:r>
            <a:endParaRPr dirty="0"/>
          </a:p>
        </p:txBody>
      </p:sp>
      <p:sp>
        <p:nvSpPr>
          <p:cNvPr id="933" name="Google Shape;933;p94"/>
          <p:cNvSpPr/>
          <p:nvPr/>
        </p:nvSpPr>
        <p:spPr>
          <a:xfrm>
            <a:off x="628650" y="4625691"/>
            <a:ext cx="7886699" cy="91751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Result: 6.832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show the difference between predict and </a:t>
            </a:r>
            <a:r>
              <a:rPr lang="en-US" sz="1800" dirty="0" err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groundtruth</a:t>
            </a: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(loss)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Keras install: CPU version</a:t>
            </a:r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 err="1"/>
              <a:t>cmd</a:t>
            </a:r>
            <a:r>
              <a:rPr lang="en-US" dirty="0"/>
              <a:t> / terminal</a:t>
            </a:r>
            <a:endParaRPr dirty="0"/>
          </a:p>
        </p:txBody>
      </p:sp>
      <p:sp>
        <p:nvSpPr>
          <p:cNvPr id="508" name="Google Shape;508;p55"/>
          <p:cNvSpPr txBox="1"/>
          <p:nvPr/>
        </p:nvSpPr>
        <p:spPr>
          <a:xfrm>
            <a:off x="925032" y="2176545"/>
            <a:ext cx="5263116" cy="2210175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create -n py36 python=3.6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source activate py36</a:t>
            </a:r>
            <a:endParaRPr sz="20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pip install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==1.5</a:t>
            </a:r>
            <a:endParaRPr sz="20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pip install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==2.2.0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449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5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Predict Model</a:t>
            </a:r>
            <a:endParaRPr/>
          </a:p>
        </p:txBody>
      </p:sp>
      <p:sp>
        <p:nvSpPr>
          <p:cNvPr id="939" name="Google Shape;939;p95"/>
          <p:cNvSpPr/>
          <p:nvPr/>
        </p:nvSpPr>
        <p:spPr>
          <a:xfrm>
            <a:off x="628650" y="1692384"/>
            <a:ext cx="7886699" cy="2579507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load_model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load model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= 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load_model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 dirty="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‘./stock_DNN_model.h5’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predict data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 = </a:t>
            </a:r>
            <a:r>
              <a:rPr lang="en-US" sz="1800" dirty="0" err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 dirty="0" err="1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([[7.41, 7.07, 7.33, 7.35, 7.45]])</a:t>
            </a:r>
            <a:endParaRPr sz="18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print</a:t>
            </a: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(“Predict Result”, predict)</a:t>
            </a:r>
            <a:endParaRPr dirty="0"/>
          </a:p>
        </p:txBody>
      </p:sp>
      <p:sp>
        <p:nvSpPr>
          <p:cNvPr id="940" name="Google Shape;940;p95"/>
          <p:cNvSpPr/>
          <p:nvPr/>
        </p:nvSpPr>
        <p:spPr>
          <a:xfrm>
            <a:off x="628650" y="4625691"/>
            <a:ext cx="7886699" cy="91751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 Result: 247.01</a:t>
            </a:r>
            <a:endParaRPr dirty="0"/>
          </a:p>
          <a:p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show the </a:t>
            </a:r>
            <a:r>
              <a:rPr lang="en-US" altLang="zh-TW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</a:t>
            </a:r>
            <a:r>
              <a:rPr lang="en-US" sz="18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prediction</a:t>
            </a:r>
            <a:endParaRPr sz="18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6"/>
          <p:cNvSpPr/>
          <p:nvPr/>
        </p:nvSpPr>
        <p:spPr>
          <a:xfrm>
            <a:off x="288714" y="1739517"/>
            <a:ext cx="4320422" cy="3687503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matplotlib.pyplot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plt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Visualize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train_history.history[</a:t>
            </a:r>
            <a:r>
              <a:rPr lang="en-US" sz="180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'loss’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val_loss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train_history.history[</a:t>
            </a:r>
            <a:r>
              <a:rPr lang="en-US" sz="180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'val_loss’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plt.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subplot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121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plt.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plot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(loss)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plt.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subplot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122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plt.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plot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(val_loss)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plt.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show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6" name="Google Shape;946;p96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Visualization Result</a:t>
            </a:r>
            <a:endParaRPr/>
          </a:p>
        </p:txBody>
      </p:sp>
      <p:grpSp>
        <p:nvGrpSpPr>
          <p:cNvPr id="947" name="Google Shape;947;p96"/>
          <p:cNvGrpSpPr/>
          <p:nvPr/>
        </p:nvGrpSpPr>
        <p:grpSpPr>
          <a:xfrm>
            <a:off x="4813383" y="1852573"/>
            <a:ext cx="4198639" cy="3451898"/>
            <a:chOff x="4851091" y="1975124"/>
            <a:chExt cx="4198639" cy="3451898"/>
          </a:xfrm>
        </p:grpSpPr>
        <p:pic>
          <p:nvPicPr>
            <p:cNvPr id="948" name="Google Shape;948;p96"/>
            <p:cNvPicPr preferRelativeResize="0"/>
            <p:nvPr/>
          </p:nvPicPr>
          <p:blipFill rotWithShape="1">
            <a:blip r:embed="rId3">
              <a:alphaModFix/>
            </a:blip>
            <a:srcRect l="5541" t="7994" r="5058" b="4491"/>
            <a:stretch/>
          </p:blipFill>
          <p:spPr>
            <a:xfrm>
              <a:off x="4851091" y="2344456"/>
              <a:ext cx="4198639" cy="3082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96"/>
            <p:cNvSpPr txBox="1"/>
            <p:nvPr/>
          </p:nvSpPr>
          <p:spPr>
            <a:xfrm>
              <a:off x="5665510" y="1975124"/>
              <a:ext cx="6033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loss</a:t>
              </a:r>
              <a:endParaRPr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50" name="Google Shape;950;p96"/>
            <p:cNvSpPr txBox="1"/>
            <p:nvPr/>
          </p:nvSpPr>
          <p:spPr>
            <a:xfrm>
              <a:off x="7467403" y="1975124"/>
              <a:ext cx="9819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val_loss</a:t>
              </a:r>
              <a:endParaRPr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51" name="Google Shape;951;p96"/>
          <p:cNvSpPr txBox="1"/>
          <p:nvPr/>
        </p:nvSpPr>
        <p:spPr>
          <a:xfrm>
            <a:off x="5527815" y="5288521"/>
            <a:ext cx="9931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epoch</a:t>
            </a:r>
            <a:endParaRPr dirty="0"/>
          </a:p>
        </p:txBody>
      </p:sp>
      <p:sp>
        <p:nvSpPr>
          <p:cNvPr id="952" name="Google Shape;952;p96"/>
          <p:cNvSpPr txBox="1"/>
          <p:nvPr/>
        </p:nvSpPr>
        <p:spPr>
          <a:xfrm>
            <a:off x="7522154" y="5288521"/>
            <a:ext cx="9931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epoch</a:t>
            </a:r>
            <a:endParaRPr dirty="0"/>
          </a:p>
        </p:txBody>
      </p:sp>
      <p:sp>
        <p:nvSpPr>
          <p:cNvPr id="953" name="Google Shape;953;p96"/>
          <p:cNvSpPr txBox="1"/>
          <p:nvPr/>
        </p:nvSpPr>
        <p:spPr>
          <a:xfrm>
            <a:off x="760343" y="5845313"/>
            <a:ext cx="762331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Epoch increases,</a:t>
            </a:r>
            <a:r>
              <a:rPr lang="en-US" altLang="zh-TW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both loss and </a:t>
            </a:r>
            <a:r>
              <a:rPr lang="en-US" altLang="zh-TW" sz="2200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val_loss</a:t>
            </a:r>
            <a:r>
              <a:rPr lang="en-US" altLang="zh-TW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decrease.</a:t>
            </a:r>
            <a:r>
              <a:rPr lang="en-US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7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Overfitting</a:t>
            </a:r>
            <a:endParaRPr/>
          </a:p>
        </p:txBody>
      </p:sp>
      <p:sp>
        <p:nvSpPr>
          <p:cNvPr id="959" name="Google Shape;959;p97"/>
          <p:cNvSpPr/>
          <p:nvPr/>
        </p:nvSpPr>
        <p:spPr>
          <a:xfrm>
            <a:off x="458963" y="1475572"/>
            <a:ext cx="8411655" cy="4518499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keras.models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 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keras.layers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import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Dense, Conv1D, Flatten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 build a sequential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Sequential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Conv1D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filters=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256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kernel_size=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activation=</a:t>
            </a:r>
            <a:r>
              <a:rPr lang="en-US" sz="180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'relu'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input_shape=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Conv1D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filters=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128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kernel_size=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activation=</a:t>
            </a:r>
            <a:r>
              <a:rPr lang="en-US" sz="180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'relu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Flatten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Dense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units=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compile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loss=</a:t>
            </a:r>
            <a:r>
              <a:rPr lang="en-US" sz="180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'mse'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optimizer=</a:t>
            </a:r>
            <a:r>
              <a:rPr lang="en-US" sz="1800">
                <a:solidFill>
                  <a:srgbClr val="66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'adam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train_history = model.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fit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(trainX, trainY,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            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epochs=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batch_size=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validation_data=(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testX, testY),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                          </a:t>
            </a:r>
            <a:r>
              <a:rPr lang="en-US"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verbose=</a:t>
            </a:r>
            <a:r>
              <a:rPr lang="en-US" sz="1800">
                <a:solidFill>
                  <a:srgbClr val="FF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8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Overfitting</a:t>
            </a:r>
            <a:endParaRPr/>
          </a:p>
        </p:txBody>
      </p:sp>
      <p:pic>
        <p:nvPicPr>
          <p:cNvPr id="965" name="Google Shape;965;p9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5914" y="1302078"/>
            <a:ext cx="5852172" cy="4389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98"/>
          <p:cNvCxnSpPr/>
          <p:nvPr/>
        </p:nvCxnSpPr>
        <p:spPr>
          <a:xfrm>
            <a:off x="2792896" y="4383157"/>
            <a:ext cx="1331843" cy="48701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7" name="Google Shape;967;p98"/>
          <p:cNvCxnSpPr/>
          <p:nvPr/>
        </p:nvCxnSpPr>
        <p:spPr>
          <a:xfrm rot="10800000" flipH="1">
            <a:off x="5555970" y="4393100"/>
            <a:ext cx="1222513" cy="844826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68" name="Google Shape;968;p98"/>
          <p:cNvSpPr txBox="1"/>
          <p:nvPr/>
        </p:nvSpPr>
        <p:spPr>
          <a:xfrm>
            <a:off x="3152959" y="1524581"/>
            <a:ext cx="603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</a:t>
            </a:r>
            <a:endParaRPr sz="18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9" name="Google Shape;969;p98"/>
          <p:cNvSpPr txBox="1"/>
          <p:nvPr/>
        </p:nvSpPr>
        <p:spPr>
          <a:xfrm>
            <a:off x="5387727" y="1524581"/>
            <a:ext cx="981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val_loss</a:t>
            </a:r>
            <a:endParaRPr sz="18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70" name="Google Shape;970;p98"/>
          <p:cNvSpPr txBox="1"/>
          <p:nvPr/>
        </p:nvSpPr>
        <p:spPr>
          <a:xfrm>
            <a:off x="2993337" y="5504034"/>
            <a:ext cx="9931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迭代次數</a:t>
            </a:r>
            <a:endParaRPr/>
          </a:p>
        </p:txBody>
      </p:sp>
      <p:sp>
        <p:nvSpPr>
          <p:cNvPr id="971" name="Google Shape;971;p98"/>
          <p:cNvSpPr txBox="1"/>
          <p:nvPr/>
        </p:nvSpPr>
        <p:spPr>
          <a:xfrm>
            <a:off x="5387727" y="5504034"/>
            <a:ext cx="9931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迭代次數</a:t>
            </a:r>
            <a:endParaRPr/>
          </a:p>
        </p:txBody>
      </p:sp>
      <p:sp>
        <p:nvSpPr>
          <p:cNvPr id="972" name="Google Shape;972;p98"/>
          <p:cNvSpPr txBox="1"/>
          <p:nvPr/>
        </p:nvSpPr>
        <p:spPr>
          <a:xfrm>
            <a:off x="578954" y="6046357"/>
            <a:ext cx="79860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Loss decreases but </a:t>
            </a:r>
            <a:r>
              <a:rPr lang="en-US" sz="2400" b="1" dirty="0" err="1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val_loss</a:t>
            </a:r>
            <a:r>
              <a:rPr lang="en-US" sz="2400" b="1" dirty="0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increases</a:t>
            </a:r>
            <a:r>
              <a:rPr lang="en-US" sz="24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2200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99"/>
          <p:cNvSpPr txBox="1"/>
          <p:nvPr/>
        </p:nvSpPr>
        <p:spPr>
          <a:xfrm>
            <a:off x="578954" y="2796261"/>
            <a:ext cx="79860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Keep an eye on your model!</a:t>
            </a: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00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Overfitting</a:t>
            </a:r>
            <a:endParaRPr/>
          </a:p>
        </p:txBody>
      </p:sp>
      <p:sp>
        <p:nvSpPr>
          <p:cNvPr id="983" name="Google Shape;983;p100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Early stopping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Drop out: remove some neurons randomly.</a:t>
            </a:r>
            <a:endParaRPr dirty="0"/>
          </a:p>
          <a:p>
            <a:pPr marL="228600" lvl="0" indent="-76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1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lvl="0">
              <a:buSzPts val="3200"/>
            </a:pPr>
            <a:r>
              <a:rPr lang="en-US" dirty="0"/>
              <a:t>What’s </a:t>
            </a:r>
            <a:r>
              <a:rPr lang="en-US" altLang="zh-TW" dirty="0"/>
              <a:t>more </a:t>
            </a:r>
            <a:r>
              <a:rPr lang="en-US" dirty="0"/>
              <a:t>we can do?</a:t>
            </a:r>
            <a:endParaRPr dirty="0"/>
          </a:p>
        </p:txBody>
      </p:sp>
      <p:sp>
        <p:nvSpPr>
          <p:cNvPr id="989" name="Google Shape;989;p101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Add layers; remove layer neurons; set another parameter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Change input dimension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Build another model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RNN, LSTM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Use [stock_index.csv] for more information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Build a model for viewing both data in a time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And other good ideas from you!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02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 dirty="0"/>
              <a:t>Check </a:t>
            </a:r>
            <a:r>
              <a:rPr lang="en-US" dirty="0" err="1"/>
              <a:t>keras</a:t>
            </a:r>
            <a:r>
              <a:rPr lang="en-US" dirty="0"/>
              <a:t> official website</a:t>
            </a:r>
            <a:endParaRPr dirty="0"/>
          </a:p>
        </p:txBody>
      </p:sp>
      <p:sp>
        <p:nvSpPr>
          <p:cNvPr id="995" name="Google Shape;995;p102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u="sng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</a:t>
            </a:r>
            <a:endParaRPr u="sng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Details of a function or object.</a:t>
            </a:r>
            <a:br>
              <a:rPr lang="en-US" dirty="0"/>
            </a:br>
            <a:r>
              <a:rPr lang="en-US" dirty="0"/>
              <a:t>Default parameters, returns, data types, … and so on.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而且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很貼心有中文版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3"/>
          <p:cNvSpPr txBox="1"/>
          <p:nvPr/>
        </p:nvSpPr>
        <p:spPr>
          <a:xfrm>
            <a:off x="2807804" y="3105150"/>
            <a:ext cx="3528391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9600"/>
              <a:buFont typeface="Source Sans Pro SemiBold"/>
              <a:buNone/>
            </a:pPr>
            <a:r>
              <a:rPr lang="en-US" sz="9600">
                <a:solidFill>
                  <a:srgbClr val="2F2F2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Q  &amp;  A</a:t>
            </a:r>
            <a:endParaRPr sz="9600">
              <a:solidFill>
                <a:srgbClr val="2F2F2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04"/>
          <p:cNvSpPr txBox="1">
            <a:spLocks noGrp="1"/>
          </p:cNvSpPr>
          <p:nvPr>
            <p:ph type="title"/>
          </p:nvPr>
        </p:nvSpPr>
        <p:spPr>
          <a:xfrm>
            <a:off x="843939" y="4509249"/>
            <a:ext cx="6733095" cy="765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Source Sans Pro SemiBold"/>
              <a:buNone/>
            </a:pPr>
            <a:r>
              <a:rPr lang="en-US"/>
              <a:t>Reference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Keras install : GPU version</a:t>
            </a:r>
            <a:endParaRPr/>
          </a:p>
        </p:txBody>
      </p:sp>
      <p:sp>
        <p:nvSpPr>
          <p:cNvPr id="514" name="Google Shape;514;p56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545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228600" lvl="0" indent="-228600">
              <a:buSzPts val="2400"/>
            </a:pPr>
            <a:r>
              <a:rPr lang="en-US" altLang="zh-TW" dirty="0"/>
              <a:t>Check</a:t>
            </a:r>
            <a:r>
              <a:rPr lang="en-US" dirty="0"/>
              <a:t> </a:t>
            </a:r>
            <a:r>
              <a:rPr lang="en-US" dirty="0" err="1"/>
              <a:t>Nvidia</a:t>
            </a:r>
            <a:r>
              <a:rPr lang="en-US" dirty="0"/>
              <a:t> GPU and CUDA </a:t>
            </a:r>
            <a:r>
              <a:rPr lang="en-US" altLang="zh-TW" dirty="0"/>
              <a:t>support 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https://developer.nvidia.com/cuda-gpus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Install CUDA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CUDA® Toolkit 9.0</a:t>
            </a:r>
            <a:endParaRPr dirty="0"/>
          </a:p>
          <a:p>
            <a:pPr marL="45720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    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https://developer.nvidia.com/cuda-90-download-archive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 err="1"/>
              <a:t>cuDNN</a:t>
            </a:r>
            <a:r>
              <a:rPr lang="en-US" dirty="0"/>
              <a:t> v7.0</a:t>
            </a:r>
            <a:endParaRPr dirty="0"/>
          </a:p>
          <a:p>
            <a:pPr marL="45720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    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https://developer.nvidia.com/rdp/cudnn-download</a:t>
            </a:r>
            <a:endParaRPr dirty="0"/>
          </a:p>
        </p:txBody>
      </p:sp>
      <p:sp>
        <p:nvSpPr>
          <p:cNvPr id="515" name="Google Shape;515;p56"/>
          <p:cNvSpPr txBox="1"/>
          <p:nvPr/>
        </p:nvSpPr>
        <p:spPr>
          <a:xfrm>
            <a:off x="628650" y="1263188"/>
            <a:ext cx="5263116" cy="82518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pip install tensorflow-gpu==1.5</a:t>
            </a:r>
            <a:endParaRPr sz="20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5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1011" name="Google Shape;1011;p105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472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Goodfellow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I.,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Bengio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Y.,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Courville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A., &amp;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Bengio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Y. (2016). </a:t>
            </a:r>
            <a:r>
              <a:rPr lang="en-US" sz="16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(Vol. 1). Cambridge: MIT press.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600"/>
              <a:buNone/>
            </a:pP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手把手的深度學習實務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https://www.slideshare.net/tw_dsconf/ss-70083878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Deep Learning TV </a:t>
            </a:r>
            <a:r>
              <a:rPr lang="en-US" sz="1600" u="sng" dirty="0">
                <a:solidFill>
                  <a:schemeClr val="hlink"/>
                </a:solidFill>
                <a:hlinkClick r:id="rId4"/>
              </a:rPr>
              <a:t>https://www.youtube.com/watch?v=b99UVkWzYTQ&amp;list=PLjJh1vlSEYgvGod9wWiydumYl8hOXixNu</a:t>
            </a:r>
            <a:endParaRPr sz="1600" dirty="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官方文件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u="sng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https://keras.io</a:t>
            </a:r>
            <a:endParaRPr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Keras install : backend</a:t>
            </a:r>
            <a:endParaRPr/>
          </a:p>
        </p:txBody>
      </p:sp>
      <p:sp>
        <p:nvSpPr>
          <p:cNvPr id="521" name="Google Shape;521;p57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20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spcBef>
                <a:spcPts val="0"/>
              </a:spcBef>
              <a:buSzPts val="2400"/>
            </a:pPr>
            <a:r>
              <a:rPr lang="en-US" dirty="0"/>
              <a:t>Modify the </a:t>
            </a:r>
            <a:r>
              <a:rPr lang="en-US" altLang="zh-TW" dirty="0"/>
              <a:t>backend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Path:</a:t>
            </a:r>
            <a:endParaRPr dirty="0"/>
          </a:p>
          <a:p>
            <a:pPr marL="68580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Char char="─"/>
            </a:pPr>
            <a:r>
              <a:rPr lang="en-US" dirty="0"/>
              <a:t>C:\Users\user-name\.keras(win)、 ~/.</a:t>
            </a:r>
            <a:r>
              <a:rPr lang="en-US" dirty="0" err="1"/>
              <a:t>keras</a:t>
            </a:r>
            <a:r>
              <a:rPr lang="en-US" dirty="0"/>
              <a:t>(</a:t>
            </a:r>
            <a:r>
              <a:rPr lang="en-US" dirty="0" err="1"/>
              <a:t>linux</a:t>
            </a:r>
            <a:r>
              <a:rPr lang="en-US" dirty="0"/>
              <a:t>)</a:t>
            </a:r>
            <a:endParaRPr dirty="0"/>
          </a:p>
          <a:p>
            <a:pPr marL="228600" lvl="0" indent="-76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grpSp>
        <p:nvGrpSpPr>
          <p:cNvPr id="522" name="Google Shape;522;p57"/>
          <p:cNvGrpSpPr/>
          <p:nvPr/>
        </p:nvGrpSpPr>
        <p:grpSpPr>
          <a:xfrm>
            <a:off x="422834" y="3301470"/>
            <a:ext cx="8417599" cy="3453690"/>
            <a:chOff x="439400" y="2466589"/>
            <a:chExt cx="8417599" cy="3453690"/>
          </a:xfrm>
        </p:grpSpPr>
        <p:grpSp>
          <p:nvGrpSpPr>
            <p:cNvPr id="523" name="Google Shape;523;p57"/>
            <p:cNvGrpSpPr/>
            <p:nvPr/>
          </p:nvGrpSpPr>
          <p:grpSpPr>
            <a:xfrm>
              <a:off x="439400" y="2466589"/>
              <a:ext cx="3960523" cy="3453690"/>
              <a:chOff x="439400" y="2466589"/>
              <a:chExt cx="3960523" cy="3453690"/>
            </a:xfrm>
          </p:grpSpPr>
          <p:pic>
            <p:nvPicPr>
              <p:cNvPr id="524" name="Google Shape;524;p57"/>
              <p:cNvPicPr preferRelativeResize="0"/>
              <p:nvPr/>
            </p:nvPicPr>
            <p:blipFill rotWithShape="1">
              <a:blip r:embed="rId3">
                <a:alphaModFix/>
              </a:blip>
              <a:srcRect t="2873" r="67611" b="69577"/>
              <a:stretch/>
            </p:blipFill>
            <p:spPr>
              <a:xfrm>
                <a:off x="439400" y="3591713"/>
                <a:ext cx="3960523" cy="1894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57"/>
              <p:cNvPicPr preferRelativeResize="0"/>
              <p:nvPr/>
            </p:nvPicPr>
            <p:blipFill rotWithShape="1">
              <a:blip r:embed="rId4">
                <a:alphaModFix/>
              </a:blip>
              <a:srcRect l="46013" t="14403" r="22014" b="71308"/>
              <a:stretch/>
            </p:blipFill>
            <p:spPr>
              <a:xfrm>
                <a:off x="439400" y="2466589"/>
                <a:ext cx="3960523" cy="995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6" name="Google Shape;526;p57"/>
              <p:cNvSpPr txBox="1"/>
              <p:nvPr/>
            </p:nvSpPr>
            <p:spPr>
              <a:xfrm>
                <a:off x="1324507" y="5520169"/>
                <a:ext cx="219030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rgbClr val="2F2F2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Win</a:t>
                </a:r>
                <a:endParaRPr sz="2000" b="0" i="0" u="none" strike="noStrike" cap="none">
                  <a:solidFill>
                    <a:srgbClr val="2F2F2F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grpSp>
          <p:nvGrpSpPr>
            <p:cNvPr id="527" name="Google Shape;527;p57"/>
            <p:cNvGrpSpPr/>
            <p:nvPr/>
          </p:nvGrpSpPr>
          <p:grpSpPr>
            <a:xfrm>
              <a:off x="4715175" y="2468671"/>
              <a:ext cx="4141824" cy="3426508"/>
              <a:chOff x="4715175" y="2468671"/>
              <a:chExt cx="4141824" cy="3426508"/>
            </a:xfrm>
          </p:grpSpPr>
          <p:pic>
            <p:nvPicPr>
              <p:cNvPr id="528" name="Google Shape;528;p57"/>
              <p:cNvPicPr preferRelativeResize="0"/>
              <p:nvPr/>
            </p:nvPicPr>
            <p:blipFill rotWithShape="1">
              <a:blip r:embed="rId5">
                <a:alphaModFix/>
              </a:blip>
              <a:srcRect l="13994" t="14950" r="56053" b="72250"/>
              <a:stretch/>
            </p:blipFill>
            <p:spPr>
              <a:xfrm>
                <a:off x="4715175" y="2468671"/>
                <a:ext cx="4141824" cy="995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" name="Google Shape;529;p57"/>
              <p:cNvPicPr preferRelativeResize="0"/>
              <p:nvPr/>
            </p:nvPicPr>
            <p:blipFill rotWithShape="1">
              <a:blip r:embed="rId6">
                <a:alphaModFix/>
              </a:blip>
              <a:srcRect l="4121" r="71169" b="80945"/>
              <a:stretch/>
            </p:blipFill>
            <p:spPr>
              <a:xfrm>
                <a:off x="4715175" y="3623612"/>
                <a:ext cx="4141824" cy="18948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0" name="Google Shape;530;p57"/>
              <p:cNvSpPr txBox="1"/>
              <p:nvPr/>
            </p:nvSpPr>
            <p:spPr>
              <a:xfrm>
                <a:off x="5690933" y="5495069"/>
                <a:ext cx="219030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rgbClr val="2F2F2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Linux</a:t>
                </a:r>
                <a:endParaRPr sz="2000" b="0" i="0" u="none" strike="noStrike" cap="none">
                  <a:solidFill>
                    <a:srgbClr val="2F2F2F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p:grpSp>
        <p:cxnSp>
          <p:nvCxnSpPr>
            <p:cNvPr id="531" name="Google Shape;531;p57"/>
            <p:cNvCxnSpPr/>
            <p:nvPr/>
          </p:nvCxnSpPr>
          <p:spPr>
            <a:xfrm>
              <a:off x="4542182" y="2479070"/>
              <a:ext cx="0" cy="341610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 dirty="0"/>
              <a:t>Google </a:t>
            </a:r>
            <a:r>
              <a:rPr lang="en-US" altLang="zh-TW" dirty="0" err="1"/>
              <a:t>Colab</a:t>
            </a:r>
            <a:endParaRPr dirty="0"/>
          </a:p>
        </p:txBody>
      </p:sp>
      <p:sp>
        <p:nvSpPr>
          <p:cNvPr id="521" name="Google Shape;521;p57"/>
          <p:cNvSpPr txBox="1">
            <a:spLocks noGrp="1"/>
          </p:cNvSpPr>
          <p:nvPr>
            <p:ph type="body" idx="1"/>
          </p:nvPr>
        </p:nvSpPr>
        <p:spPr>
          <a:xfrm>
            <a:off x="628650" y="1263188"/>
            <a:ext cx="7886700" cy="357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>
              <a:buSzPts val="2400"/>
            </a:pPr>
            <a:r>
              <a:rPr lang="en-US" dirty="0"/>
              <a:t>Free GPU and RAM</a:t>
            </a:r>
          </a:p>
          <a:p>
            <a:pPr marL="228600" lvl="0" indent="-228600">
              <a:buSzPts val="2400"/>
            </a:pPr>
            <a:r>
              <a:rPr lang="en-US" altLang="zh-TW" dirty="0" err="1"/>
              <a:t>Protable</a:t>
            </a:r>
            <a:endParaRPr lang="en-US" altLang="zh-TW" dirty="0"/>
          </a:p>
          <a:p>
            <a:pPr marL="228600" indent="-228600">
              <a:buSzPts val="2400"/>
            </a:pP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228600" indent="-228600">
              <a:buSzPts val="2400"/>
            </a:pPr>
            <a:r>
              <a:rPr lang="en-US" altLang="zh-TW" dirty="0"/>
              <a:t>Share with your team</a:t>
            </a:r>
          </a:p>
          <a:p>
            <a:pPr marL="228600" lvl="0" indent="-228600">
              <a:spcBef>
                <a:spcPts val="0"/>
              </a:spcBef>
              <a:buSzPts val="24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615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>
            <a:spLocks noGrp="1"/>
          </p:cNvSpPr>
          <p:nvPr>
            <p:ph type="title"/>
          </p:nvPr>
        </p:nvSpPr>
        <p:spPr>
          <a:xfrm>
            <a:off x="628650" y="458293"/>
            <a:ext cx="7886700" cy="6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200"/>
              <a:buFont typeface="Source Sans Pro SemiBold"/>
              <a:buNone/>
            </a:pPr>
            <a:r>
              <a:rPr lang="en-US"/>
              <a:t>Datasets</a:t>
            </a:r>
            <a:endParaRPr/>
          </a:p>
        </p:txBody>
      </p:sp>
      <p:sp>
        <p:nvSpPr>
          <p:cNvPr id="537" name="Google Shape;537;p58"/>
          <p:cNvSpPr/>
          <p:nvPr/>
        </p:nvSpPr>
        <p:spPr>
          <a:xfrm>
            <a:off x="788906" y="1400835"/>
            <a:ext cx="2567036" cy="1779288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2003/9/24, 14.74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2003/9/25, 15.76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/>
          </a:p>
          <a:p>
            <a:pPr lvl="0" algn="ctr"/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2021/2/26, 126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2021/3/2, 127.5</a:t>
            </a:r>
          </a:p>
        </p:txBody>
      </p:sp>
      <p:sp>
        <p:nvSpPr>
          <p:cNvPr id="538" name="Google Shape;538;p58"/>
          <p:cNvSpPr/>
          <p:nvPr/>
        </p:nvSpPr>
        <p:spPr>
          <a:xfrm>
            <a:off x="3574528" y="1393867"/>
            <a:ext cx="5270707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6269.csv</a:t>
            </a:r>
            <a:endParaRPr sz="2400" b="0" i="0" u="none" strike="noStrike" cap="none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00100" lvl="1" indent="-342900">
              <a:lnSpc>
                <a:spcPct val="125000"/>
              </a:lnSpc>
              <a:buClr>
                <a:schemeClr val="accent1"/>
              </a:buClr>
              <a:buSzPts val="2200"/>
              <a:buFont typeface="Microsoft JhengHei"/>
              <a:buChar char="─"/>
            </a:pPr>
            <a:r>
              <a:rPr lang="en-US" sz="2200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Flexium</a:t>
            </a:r>
            <a:r>
              <a:rPr lang="en-US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stock data</a:t>
            </a:r>
          </a:p>
          <a:p>
            <a:pPr marL="800100" lvl="1" indent="-342900">
              <a:lnSpc>
                <a:spcPct val="125000"/>
              </a:lnSpc>
              <a:buClr>
                <a:schemeClr val="accent1"/>
              </a:buClr>
              <a:buSzPts val="2200"/>
              <a:buFont typeface="Microsoft JhengHei"/>
              <a:buChar char="─"/>
            </a:pPr>
            <a:r>
              <a:rPr lang="en-US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period: </a:t>
            </a:r>
            <a:r>
              <a:rPr lang="en-US" altLang="zh-TW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2003/9/24</a:t>
            </a:r>
            <a:r>
              <a:rPr lang="zh-TW" altLang="en-US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zh-TW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- 2021/3/2</a:t>
            </a:r>
            <a:endParaRPr sz="2200" b="0" i="0" u="none" strike="noStrike" cap="none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00100" lvl="1" indent="-342900">
              <a:lnSpc>
                <a:spcPct val="125000"/>
              </a:lnSpc>
              <a:buClr>
                <a:schemeClr val="accent1"/>
              </a:buClr>
              <a:buSzPts val="2200"/>
              <a:buFont typeface="Microsoft JhengHei"/>
              <a:buChar char="─"/>
            </a:pPr>
            <a:r>
              <a:rPr lang="en-US" altLang="zh-TW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date (</a:t>
            </a:r>
            <a:r>
              <a:rPr lang="en-US" altLang="zh-TW" sz="2200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yyyy</a:t>
            </a:r>
            <a:r>
              <a:rPr lang="en-US" altLang="zh-TW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/mm/</a:t>
            </a:r>
            <a:r>
              <a:rPr lang="en-US" altLang="zh-TW" sz="2200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dd</a:t>
            </a:r>
            <a:r>
              <a:rPr lang="en-US" altLang="zh-TW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lang="en-US" altLang="zh-TW" sz="2400" dirty="0"/>
          </a:p>
          <a:p>
            <a:pPr marL="800100" lvl="1" indent="-342900">
              <a:lnSpc>
                <a:spcPct val="125000"/>
              </a:lnSpc>
              <a:buClr>
                <a:schemeClr val="accent1"/>
              </a:buClr>
              <a:buSzPts val="2200"/>
              <a:buFont typeface="Microsoft JhengHei"/>
              <a:buChar char="─"/>
            </a:pPr>
            <a:r>
              <a:rPr lang="en-US" altLang="zh-TW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open/high/low/close price (float)</a:t>
            </a:r>
          </a:p>
        </p:txBody>
      </p:sp>
      <p:sp>
        <p:nvSpPr>
          <p:cNvPr id="539" name="Google Shape;539;p58"/>
          <p:cNvSpPr/>
          <p:nvPr/>
        </p:nvSpPr>
        <p:spPr>
          <a:xfrm>
            <a:off x="788906" y="3951589"/>
            <a:ext cx="2567037" cy="1779288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180000" tIns="180000" rIns="180000" bIns="1800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2003/9/24, 5704.00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2003/9/25, 5634.25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dirty="0"/>
          </a:p>
          <a:p>
            <a:pPr lvl="0" algn="ctr"/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2021/2/26, 16190.04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2021/3/2,	16127.87</a:t>
            </a:r>
          </a:p>
        </p:txBody>
      </p:sp>
      <p:sp>
        <p:nvSpPr>
          <p:cNvPr id="540" name="Google Shape;540;p58"/>
          <p:cNvSpPr/>
          <p:nvPr/>
        </p:nvSpPr>
        <p:spPr>
          <a:xfrm>
            <a:off x="3574529" y="3955254"/>
            <a:ext cx="5207332" cy="1823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</a:pPr>
            <a:r>
              <a:rPr lang="en-US" sz="24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r>
              <a:rPr lang="en-US" sz="2400" b="0" i="0" u="none" strike="noStrike" cap="none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tock_index.csv</a:t>
            </a:r>
            <a:endParaRPr sz="2400" b="0" i="0" u="none" strike="noStrike" cap="none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8001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icrosoft JhengHei"/>
              <a:buChar char="─"/>
            </a:pPr>
            <a:r>
              <a:rPr lang="en-US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market data</a:t>
            </a:r>
          </a:p>
          <a:p>
            <a:pPr marL="8001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icrosoft JhengHei"/>
              <a:buChar char="─"/>
            </a:pPr>
            <a:r>
              <a:rPr lang="en-US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-US" sz="2200" b="0" i="0" u="none" strike="noStrike" cap="none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ate (</a:t>
            </a:r>
            <a:r>
              <a:rPr lang="en-US" sz="2200" b="0" i="0" u="none" strike="noStrike" cap="none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yyyy</a:t>
            </a:r>
            <a:r>
              <a:rPr lang="en-US" sz="2200" b="0" i="0" u="none" strike="noStrike" cap="none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/mm/</a:t>
            </a:r>
            <a:r>
              <a:rPr lang="en-US" sz="2200" b="0" i="0" u="none" strike="noStrike" cap="none" dirty="0" err="1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dd</a:t>
            </a:r>
            <a:r>
              <a:rPr lang="en-US" sz="2200" b="0" i="0" u="none" strike="noStrike" cap="none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dirty="0"/>
          </a:p>
          <a:p>
            <a:pPr marL="8001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icrosoft JhengHei"/>
              <a:buChar char="─"/>
            </a:pPr>
            <a:r>
              <a:rPr lang="en-US" sz="2200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</a:t>
            </a:r>
            <a:r>
              <a:rPr lang="en-US" sz="2200" b="0" i="0" u="none" strike="noStrike" cap="none" dirty="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pen/high/low/close price (float)</a:t>
            </a:r>
            <a:endParaRPr sz="2200" b="0" i="0" u="none" strike="noStrike" cap="none" dirty="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2">
      <a:dk1>
        <a:srgbClr val="838383"/>
      </a:dk1>
      <a:lt1>
        <a:srgbClr val="FFFFFF"/>
      </a:lt1>
      <a:dk2>
        <a:srgbClr val="5E5E5E"/>
      </a:dk2>
      <a:lt2>
        <a:srgbClr val="DDDDDD"/>
      </a:lt2>
      <a:accent1>
        <a:srgbClr val="C00000"/>
      </a:accent1>
      <a:accent2>
        <a:srgbClr val="838383"/>
      </a:accent2>
      <a:accent3>
        <a:srgbClr val="0000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自訂 2">
      <a:dk1>
        <a:srgbClr val="838383"/>
      </a:dk1>
      <a:lt1>
        <a:srgbClr val="FFFFFF"/>
      </a:lt1>
      <a:dk2>
        <a:srgbClr val="5E5E5E"/>
      </a:dk2>
      <a:lt2>
        <a:srgbClr val="DDDDDD"/>
      </a:lt2>
      <a:accent1>
        <a:srgbClr val="C00000"/>
      </a:accent1>
      <a:accent2>
        <a:srgbClr val="838383"/>
      </a:accent2>
      <a:accent3>
        <a:srgbClr val="0000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2813</Words>
  <Application>Microsoft Office PowerPoint</Application>
  <PresentationFormat>如螢幕大小 (4:3)</PresentationFormat>
  <Paragraphs>540</Paragraphs>
  <Slides>60</Slides>
  <Notes>60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60</vt:i4>
      </vt:variant>
    </vt:vector>
  </HeadingPairs>
  <TitlesOfParts>
    <vt:vector size="69" baseType="lpstr">
      <vt:lpstr>新細明體</vt:lpstr>
      <vt:lpstr>Microsoft JhengHei</vt:lpstr>
      <vt:lpstr>Noto Sans Symbols</vt:lpstr>
      <vt:lpstr>Source Sans Pro SemiBold</vt:lpstr>
      <vt:lpstr>Source Sans Pro</vt:lpstr>
      <vt:lpstr>Arial</vt:lpstr>
      <vt:lpstr>Calibri</vt:lpstr>
      <vt:lpstr>Office 佈景主題</vt:lpstr>
      <vt:lpstr>Office 佈景主題</vt:lpstr>
      <vt:lpstr>Deep learning with Keras</vt:lpstr>
      <vt:lpstr>Tutorial: stock prediction</vt:lpstr>
      <vt:lpstr>Why Keras?</vt:lpstr>
      <vt:lpstr>Keras install: Python</vt:lpstr>
      <vt:lpstr>Keras install: CPU version</vt:lpstr>
      <vt:lpstr>Keras install : GPU version</vt:lpstr>
      <vt:lpstr>Keras install : backend</vt:lpstr>
      <vt:lpstr>Google Colab</vt:lpstr>
      <vt:lpstr>Datasets</vt:lpstr>
      <vt:lpstr>Datasets: Visualization</vt:lpstr>
      <vt:lpstr>Data Preprocessing: split data</vt:lpstr>
      <vt:lpstr>Data Preprocessing: Sequential Data</vt:lpstr>
      <vt:lpstr>Data Preprocessing: Sequential Data</vt:lpstr>
      <vt:lpstr>Building Model in Keras</vt:lpstr>
      <vt:lpstr>Define Model</vt:lpstr>
      <vt:lpstr>Define Model</vt:lpstr>
      <vt:lpstr>Define Model</vt:lpstr>
      <vt:lpstr>Define Model</vt:lpstr>
      <vt:lpstr>Define Model: Layers</vt:lpstr>
      <vt:lpstr>Define Model: Layers</vt:lpstr>
      <vt:lpstr>Define Model: Layers</vt:lpstr>
      <vt:lpstr>Define Model: Layers</vt:lpstr>
      <vt:lpstr>Define Model: Layers</vt:lpstr>
      <vt:lpstr>似乎少了點什麼？</vt:lpstr>
      <vt:lpstr>Define Model: Activation Function</vt:lpstr>
      <vt:lpstr>Define Model: Activation Function</vt:lpstr>
      <vt:lpstr>Activation Function</vt:lpstr>
      <vt:lpstr>Activation Function: Sigmoid</vt:lpstr>
      <vt:lpstr>Activation Function: tanh</vt:lpstr>
      <vt:lpstr>Activation Function: ReLU</vt:lpstr>
      <vt:lpstr>Activation Function: Softmax</vt:lpstr>
      <vt:lpstr>Define Model: Activation Function</vt:lpstr>
      <vt:lpstr>Compile Model</vt:lpstr>
      <vt:lpstr>Compile Model: Loss Function</vt:lpstr>
      <vt:lpstr>Compile Model: Loss Function</vt:lpstr>
      <vt:lpstr>Compile Model: Loss Function</vt:lpstr>
      <vt:lpstr>Compile Model: Loss Function</vt:lpstr>
      <vt:lpstr>Compile Model: Loss Function</vt:lpstr>
      <vt:lpstr>Compile Model: Optimizer</vt:lpstr>
      <vt:lpstr>Compile Model: Optimizer</vt:lpstr>
      <vt:lpstr>Compile Model: Optimizer</vt:lpstr>
      <vt:lpstr>Compile Model: Optimizer</vt:lpstr>
      <vt:lpstr>Fit Model</vt:lpstr>
      <vt:lpstr>Fit Model</vt:lpstr>
      <vt:lpstr>Fit Model</vt:lpstr>
      <vt:lpstr>Fit Model</vt:lpstr>
      <vt:lpstr>Save model</vt:lpstr>
      <vt:lpstr>Load Model</vt:lpstr>
      <vt:lpstr>Evaluate Model</vt:lpstr>
      <vt:lpstr>Predict Model</vt:lpstr>
      <vt:lpstr>Visualization Result</vt:lpstr>
      <vt:lpstr>Overfitting</vt:lpstr>
      <vt:lpstr>Overfitting</vt:lpstr>
      <vt:lpstr>PowerPoint 簡報</vt:lpstr>
      <vt:lpstr>Overfitting</vt:lpstr>
      <vt:lpstr>What’s more we can do?</vt:lpstr>
      <vt:lpstr>Check keras official website</vt:lpstr>
      <vt:lpstr>PowerPoint 簡報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Keras</dc:title>
  <dc:creator>issa</dc:creator>
  <cp:lastModifiedBy>mmlab206</cp:lastModifiedBy>
  <cp:revision>37</cp:revision>
  <dcterms:created xsi:type="dcterms:W3CDTF">2018-04-14T09:26:08Z</dcterms:created>
  <dcterms:modified xsi:type="dcterms:W3CDTF">2021-03-10T02:38:34Z</dcterms:modified>
</cp:coreProperties>
</file>